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56" r:id="rId2"/>
    <p:sldId id="259" r:id="rId3"/>
    <p:sldId id="260" r:id="rId4"/>
    <p:sldId id="258" r:id="rId5"/>
    <p:sldId id="267" r:id="rId6"/>
    <p:sldId id="271" r:id="rId7"/>
    <p:sldId id="268" r:id="rId8"/>
    <p:sldId id="270" r:id="rId9"/>
    <p:sldId id="272" r:id="rId10"/>
    <p:sldId id="265" r:id="rId11"/>
    <p:sldId id="291" r:id="rId12"/>
    <p:sldId id="266" r:id="rId13"/>
    <p:sldId id="287" r:id="rId14"/>
    <p:sldId id="286" r:id="rId15"/>
    <p:sldId id="288" r:id="rId16"/>
    <p:sldId id="289" r:id="rId17"/>
    <p:sldId id="290" r:id="rId18"/>
    <p:sldId id="285" r:id="rId19"/>
    <p:sldId id="269" r:id="rId20"/>
    <p:sldId id="280" r:id="rId21"/>
    <p:sldId id="281" r:id="rId22"/>
    <p:sldId id="282" r:id="rId2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7828" autoAdjust="0"/>
  </p:normalViewPr>
  <p:slideViewPr>
    <p:cSldViewPr>
      <p:cViewPr varScale="1">
        <p:scale>
          <a:sx n="35" d="100"/>
          <a:sy n="35" d="100"/>
        </p:scale>
        <p:origin x="1699" y="3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918F24D-E03E-4BB7-BECF-8EFE60F9C26E}" type="doc">
      <dgm:prSet loTypeId="urn:microsoft.com/office/officeart/2005/8/layout/equation2" loCatId="relationship" qsTypeId="urn:microsoft.com/office/officeart/2005/8/quickstyle/simple1" qsCatId="simple" csTypeId="urn:microsoft.com/office/officeart/2005/8/colors/accent1_2" csCatId="accent1" phldr="1"/>
      <dgm:spPr/>
    </dgm:pt>
    <dgm:pt modelId="{4EAC6207-E9CE-4158-8713-5EF89C50AC9A}">
      <dgm:prSet phldrT="[Text]"/>
      <dgm:spPr/>
      <dgm:t>
        <a:bodyPr/>
        <a:lstStyle/>
        <a:p>
          <a:r>
            <a:rPr lang="en-US">
              <a:solidFill>
                <a:srgbClr val="7030A0"/>
              </a:solidFill>
            </a:rPr>
            <a:t>Academic needs of all pupils</a:t>
          </a:r>
        </a:p>
      </dgm:t>
    </dgm:pt>
    <dgm:pt modelId="{F8CBC307-660F-4210-8BE3-D3BB8C2E18CD}" type="parTrans" cxnId="{B7DEDC3B-23AB-4A43-95EC-DF3C62234DEF}">
      <dgm:prSet/>
      <dgm:spPr/>
      <dgm:t>
        <a:bodyPr/>
        <a:lstStyle/>
        <a:p>
          <a:endParaRPr lang="en-US"/>
        </a:p>
      </dgm:t>
    </dgm:pt>
    <dgm:pt modelId="{6D580EAE-6872-4F16-9294-4EBF06E286C4}" type="sibTrans" cxnId="{B7DEDC3B-23AB-4A43-95EC-DF3C62234DEF}">
      <dgm:prSet/>
      <dgm:spPr/>
      <dgm:t>
        <a:bodyPr/>
        <a:lstStyle/>
        <a:p>
          <a:endParaRPr lang="en-US"/>
        </a:p>
      </dgm:t>
    </dgm:pt>
    <dgm:pt modelId="{EAA50948-F965-4681-BAF5-6DF5CEF5D953}">
      <dgm:prSet phldrT="[Text]"/>
      <dgm:spPr/>
      <dgm:t>
        <a:bodyPr/>
        <a:lstStyle/>
        <a:p>
          <a:r>
            <a:rPr lang="en-US">
              <a:solidFill>
                <a:srgbClr val="7030A0"/>
              </a:solidFill>
            </a:rPr>
            <a:t>Spiritual development</a:t>
          </a:r>
        </a:p>
      </dgm:t>
    </dgm:pt>
    <dgm:pt modelId="{FEB95A40-DDC5-492F-85BE-137AFA6A019E}" type="parTrans" cxnId="{3835F4F5-AEA5-4378-B7F3-5A7C8710C47F}">
      <dgm:prSet/>
      <dgm:spPr/>
      <dgm:t>
        <a:bodyPr/>
        <a:lstStyle/>
        <a:p>
          <a:endParaRPr lang="en-US"/>
        </a:p>
      </dgm:t>
    </dgm:pt>
    <dgm:pt modelId="{02F38804-B438-49BF-8D41-D1D6677EC0CE}" type="sibTrans" cxnId="{3835F4F5-AEA5-4378-B7F3-5A7C8710C47F}">
      <dgm:prSet/>
      <dgm:spPr/>
      <dgm:t>
        <a:bodyPr/>
        <a:lstStyle/>
        <a:p>
          <a:endParaRPr lang="en-US"/>
        </a:p>
      </dgm:t>
    </dgm:pt>
    <dgm:pt modelId="{A97FFF24-6D37-41A6-B620-EBED3925ACEA}">
      <dgm:prSet phldrT="[Text]"/>
      <dgm:spPr/>
      <dgm:t>
        <a:bodyPr/>
        <a:lstStyle/>
        <a:p>
          <a:r>
            <a:rPr lang="en-US">
              <a:solidFill>
                <a:srgbClr val="7030A0"/>
              </a:solidFill>
            </a:rPr>
            <a:t>Wisdom, knowledge,</a:t>
          </a:r>
        </a:p>
        <a:p>
          <a:r>
            <a:rPr lang="en-US">
              <a:solidFill>
                <a:srgbClr val="7030A0"/>
              </a:solidFill>
            </a:rPr>
            <a:t>skills</a:t>
          </a:r>
        </a:p>
      </dgm:t>
    </dgm:pt>
    <dgm:pt modelId="{F0E8C234-0CAE-4FEA-B985-AC01460BB257}" type="parTrans" cxnId="{11C4FE15-E5BA-457C-AEFE-8CA7396FE362}">
      <dgm:prSet/>
      <dgm:spPr/>
      <dgm:t>
        <a:bodyPr/>
        <a:lstStyle/>
        <a:p>
          <a:endParaRPr lang="en-US"/>
        </a:p>
      </dgm:t>
    </dgm:pt>
    <dgm:pt modelId="{8116AB77-88E6-4591-8ECB-EE3FF5F33BAB}" type="sibTrans" cxnId="{11C4FE15-E5BA-457C-AEFE-8CA7396FE362}">
      <dgm:prSet/>
      <dgm:spPr/>
      <dgm:t>
        <a:bodyPr/>
        <a:lstStyle/>
        <a:p>
          <a:endParaRPr lang="en-US"/>
        </a:p>
      </dgm:t>
    </dgm:pt>
    <dgm:pt modelId="{805E7486-2886-4F5B-9FE7-E34E64C2508A}" type="pres">
      <dgm:prSet presAssocID="{D918F24D-E03E-4BB7-BECF-8EFE60F9C26E}" presName="Name0" presStyleCnt="0">
        <dgm:presLayoutVars>
          <dgm:dir/>
          <dgm:resizeHandles val="exact"/>
        </dgm:presLayoutVars>
      </dgm:prSet>
      <dgm:spPr/>
    </dgm:pt>
    <dgm:pt modelId="{BF12EE32-77E1-48D1-BB7F-4EF77F976ADD}" type="pres">
      <dgm:prSet presAssocID="{D918F24D-E03E-4BB7-BECF-8EFE60F9C26E}" presName="vNodes" presStyleCnt="0"/>
      <dgm:spPr/>
    </dgm:pt>
    <dgm:pt modelId="{C591E827-4F9A-4DA0-9C5B-1CF7807A0504}" type="pres">
      <dgm:prSet presAssocID="{4EAC6207-E9CE-4158-8713-5EF89C50AC9A}" presName="node" presStyleLbl="node1" presStyleIdx="0" presStyleCnt="3">
        <dgm:presLayoutVars>
          <dgm:bulletEnabled val="1"/>
        </dgm:presLayoutVars>
      </dgm:prSet>
      <dgm:spPr/>
    </dgm:pt>
    <dgm:pt modelId="{C0F23F1E-C661-4DC5-B7D5-591FBACB5147}" type="pres">
      <dgm:prSet presAssocID="{6D580EAE-6872-4F16-9294-4EBF06E286C4}" presName="spacerT" presStyleCnt="0"/>
      <dgm:spPr/>
    </dgm:pt>
    <dgm:pt modelId="{1A82ED51-090C-4BA3-BBE1-6262694FC171}" type="pres">
      <dgm:prSet presAssocID="{6D580EAE-6872-4F16-9294-4EBF06E286C4}" presName="sibTrans" presStyleLbl="sibTrans2D1" presStyleIdx="0" presStyleCnt="2"/>
      <dgm:spPr/>
    </dgm:pt>
    <dgm:pt modelId="{BE516716-81AC-4236-BAD6-9B495F7B5F41}" type="pres">
      <dgm:prSet presAssocID="{6D580EAE-6872-4F16-9294-4EBF06E286C4}" presName="spacerB" presStyleCnt="0"/>
      <dgm:spPr/>
    </dgm:pt>
    <dgm:pt modelId="{32DE7977-FCB9-4185-AF4F-CDDAF1269B7A}" type="pres">
      <dgm:prSet presAssocID="{EAA50948-F965-4681-BAF5-6DF5CEF5D953}" presName="node" presStyleLbl="node1" presStyleIdx="1" presStyleCnt="3">
        <dgm:presLayoutVars>
          <dgm:bulletEnabled val="1"/>
        </dgm:presLayoutVars>
      </dgm:prSet>
      <dgm:spPr/>
    </dgm:pt>
    <dgm:pt modelId="{986C6FD2-3CF3-4721-B03B-05ABE95BD5CE}" type="pres">
      <dgm:prSet presAssocID="{D918F24D-E03E-4BB7-BECF-8EFE60F9C26E}" presName="sibTransLast" presStyleLbl="sibTrans2D1" presStyleIdx="1" presStyleCnt="2"/>
      <dgm:spPr/>
    </dgm:pt>
    <dgm:pt modelId="{67A29FE8-B8A8-4D2D-9390-49050E5AF06D}" type="pres">
      <dgm:prSet presAssocID="{D918F24D-E03E-4BB7-BECF-8EFE60F9C26E}" presName="connectorText" presStyleLbl="sibTrans2D1" presStyleIdx="1" presStyleCnt="2"/>
      <dgm:spPr/>
    </dgm:pt>
    <dgm:pt modelId="{C71166A3-8324-4437-9FCF-B4324DAA9818}" type="pres">
      <dgm:prSet presAssocID="{D918F24D-E03E-4BB7-BECF-8EFE60F9C26E}" presName="lastNode" presStyleLbl="node1" presStyleIdx="2" presStyleCnt="3">
        <dgm:presLayoutVars>
          <dgm:bulletEnabled val="1"/>
        </dgm:presLayoutVars>
      </dgm:prSet>
      <dgm:spPr/>
    </dgm:pt>
  </dgm:ptLst>
  <dgm:cxnLst>
    <dgm:cxn modelId="{11C4FE15-E5BA-457C-AEFE-8CA7396FE362}" srcId="{D918F24D-E03E-4BB7-BECF-8EFE60F9C26E}" destId="{A97FFF24-6D37-41A6-B620-EBED3925ACEA}" srcOrd="2" destOrd="0" parTransId="{F0E8C234-0CAE-4FEA-B985-AC01460BB257}" sibTransId="{8116AB77-88E6-4591-8ECB-EE3FF5F33BAB}"/>
    <dgm:cxn modelId="{0B56DA2E-D0E2-4713-8422-FE5678F32487}" type="presOf" srcId="{4EAC6207-E9CE-4158-8713-5EF89C50AC9A}" destId="{C591E827-4F9A-4DA0-9C5B-1CF7807A0504}" srcOrd="0" destOrd="0" presId="urn:microsoft.com/office/officeart/2005/8/layout/equation2"/>
    <dgm:cxn modelId="{B7DEDC3B-23AB-4A43-95EC-DF3C62234DEF}" srcId="{D918F24D-E03E-4BB7-BECF-8EFE60F9C26E}" destId="{4EAC6207-E9CE-4158-8713-5EF89C50AC9A}" srcOrd="0" destOrd="0" parTransId="{F8CBC307-660F-4210-8BE3-D3BB8C2E18CD}" sibTransId="{6D580EAE-6872-4F16-9294-4EBF06E286C4}"/>
    <dgm:cxn modelId="{4B37275C-7068-40F5-A927-3AC5970BFE24}" type="presOf" srcId="{02F38804-B438-49BF-8D41-D1D6677EC0CE}" destId="{986C6FD2-3CF3-4721-B03B-05ABE95BD5CE}" srcOrd="0" destOrd="0" presId="urn:microsoft.com/office/officeart/2005/8/layout/equation2"/>
    <dgm:cxn modelId="{AE0AD554-5B78-4D38-8A24-838953AC68EF}" type="presOf" srcId="{02F38804-B438-49BF-8D41-D1D6677EC0CE}" destId="{67A29FE8-B8A8-4D2D-9390-49050E5AF06D}" srcOrd="1" destOrd="0" presId="urn:microsoft.com/office/officeart/2005/8/layout/equation2"/>
    <dgm:cxn modelId="{DD95869B-3ABB-4EA0-A275-C1C6AAD75061}" type="presOf" srcId="{D918F24D-E03E-4BB7-BECF-8EFE60F9C26E}" destId="{805E7486-2886-4F5B-9FE7-E34E64C2508A}" srcOrd="0" destOrd="0" presId="urn:microsoft.com/office/officeart/2005/8/layout/equation2"/>
    <dgm:cxn modelId="{1ED0D7BA-9C7A-4E0D-97B9-67095BA2A9A2}" type="presOf" srcId="{EAA50948-F965-4681-BAF5-6DF5CEF5D953}" destId="{32DE7977-FCB9-4185-AF4F-CDDAF1269B7A}" srcOrd="0" destOrd="0" presId="urn:microsoft.com/office/officeart/2005/8/layout/equation2"/>
    <dgm:cxn modelId="{A3986EF2-8D87-41A2-AD60-8F27316CCE59}" type="presOf" srcId="{6D580EAE-6872-4F16-9294-4EBF06E286C4}" destId="{1A82ED51-090C-4BA3-BBE1-6262694FC171}" srcOrd="0" destOrd="0" presId="urn:microsoft.com/office/officeart/2005/8/layout/equation2"/>
    <dgm:cxn modelId="{5E6B49F5-A43F-4D4B-941B-C90A53A5A884}" type="presOf" srcId="{A97FFF24-6D37-41A6-B620-EBED3925ACEA}" destId="{C71166A3-8324-4437-9FCF-B4324DAA9818}" srcOrd="0" destOrd="0" presId="urn:microsoft.com/office/officeart/2005/8/layout/equation2"/>
    <dgm:cxn modelId="{3835F4F5-AEA5-4378-B7F3-5A7C8710C47F}" srcId="{D918F24D-E03E-4BB7-BECF-8EFE60F9C26E}" destId="{EAA50948-F965-4681-BAF5-6DF5CEF5D953}" srcOrd="1" destOrd="0" parTransId="{FEB95A40-DDC5-492F-85BE-137AFA6A019E}" sibTransId="{02F38804-B438-49BF-8D41-D1D6677EC0CE}"/>
    <dgm:cxn modelId="{23AF4600-DA30-43C2-BE21-A03838F70070}" type="presParOf" srcId="{805E7486-2886-4F5B-9FE7-E34E64C2508A}" destId="{BF12EE32-77E1-48D1-BB7F-4EF77F976ADD}" srcOrd="0" destOrd="0" presId="urn:microsoft.com/office/officeart/2005/8/layout/equation2"/>
    <dgm:cxn modelId="{92AA6222-DA3F-47B5-B71E-926C94482DDB}" type="presParOf" srcId="{BF12EE32-77E1-48D1-BB7F-4EF77F976ADD}" destId="{C591E827-4F9A-4DA0-9C5B-1CF7807A0504}" srcOrd="0" destOrd="0" presId="urn:microsoft.com/office/officeart/2005/8/layout/equation2"/>
    <dgm:cxn modelId="{92720787-8351-4588-AF26-E387672B721B}" type="presParOf" srcId="{BF12EE32-77E1-48D1-BB7F-4EF77F976ADD}" destId="{C0F23F1E-C661-4DC5-B7D5-591FBACB5147}" srcOrd="1" destOrd="0" presId="urn:microsoft.com/office/officeart/2005/8/layout/equation2"/>
    <dgm:cxn modelId="{450AC51D-93CB-4DF9-B40D-730E85E9B4B6}" type="presParOf" srcId="{BF12EE32-77E1-48D1-BB7F-4EF77F976ADD}" destId="{1A82ED51-090C-4BA3-BBE1-6262694FC171}" srcOrd="2" destOrd="0" presId="urn:microsoft.com/office/officeart/2005/8/layout/equation2"/>
    <dgm:cxn modelId="{82D5DCE2-F1CB-443A-A502-0EC178B7C96C}" type="presParOf" srcId="{BF12EE32-77E1-48D1-BB7F-4EF77F976ADD}" destId="{BE516716-81AC-4236-BAD6-9B495F7B5F41}" srcOrd="3" destOrd="0" presId="urn:microsoft.com/office/officeart/2005/8/layout/equation2"/>
    <dgm:cxn modelId="{2D596EB4-98D2-4913-99E3-F88E81AA5118}" type="presParOf" srcId="{BF12EE32-77E1-48D1-BB7F-4EF77F976ADD}" destId="{32DE7977-FCB9-4185-AF4F-CDDAF1269B7A}" srcOrd="4" destOrd="0" presId="urn:microsoft.com/office/officeart/2005/8/layout/equation2"/>
    <dgm:cxn modelId="{00DBA951-5564-45E5-A1E5-CE6F53BAAAEA}" type="presParOf" srcId="{805E7486-2886-4F5B-9FE7-E34E64C2508A}" destId="{986C6FD2-3CF3-4721-B03B-05ABE95BD5CE}" srcOrd="1" destOrd="0" presId="urn:microsoft.com/office/officeart/2005/8/layout/equation2"/>
    <dgm:cxn modelId="{0C5C46B8-F2C7-48AF-9AE7-BE99999FB837}" type="presParOf" srcId="{986C6FD2-3CF3-4721-B03B-05ABE95BD5CE}" destId="{67A29FE8-B8A8-4D2D-9390-49050E5AF06D}" srcOrd="0" destOrd="0" presId="urn:microsoft.com/office/officeart/2005/8/layout/equation2"/>
    <dgm:cxn modelId="{9727618D-092F-48CE-BB05-8A4D2D39BF23}" type="presParOf" srcId="{805E7486-2886-4F5B-9FE7-E34E64C2508A}" destId="{C71166A3-8324-4437-9FCF-B4324DAA9818}" srcOrd="2" destOrd="0" presId="urn:microsoft.com/office/officeart/2005/8/layout/equati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876DCE5-187F-415D-B928-B3E0B535C936}" type="doc">
      <dgm:prSet loTypeId="urn:microsoft.com/office/officeart/2008/layout/RadialCluster" loCatId="cycle" qsTypeId="urn:microsoft.com/office/officeart/2005/8/quickstyle/simple1" qsCatId="simple" csTypeId="urn:microsoft.com/office/officeart/2005/8/colors/colorful1" csCatId="colorful" phldr="1"/>
      <dgm:spPr/>
      <dgm:t>
        <a:bodyPr/>
        <a:lstStyle/>
        <a:p>
          <a:endParaRPr lang="en-US"/>
        </a:p>
      </dgm:t>
    </dgm:pt>
    <dgm:pt modelId="{A79106E2-5B73-47EC-B9CF-A19D38A9094F}">
      <dgm:prSet phldrT="[Text]" custT="1"/>
      <dgm:spPr/>
      <dgm:t>
        <a:bodyPr/>
        <a:lstStyle/>
        <a:p>
          <a:r>
            <a:rPr lang="en-US" sz="2000" dirty="0">
              <a:solidFill>
                <a:sysClr val="windowText" lastClr="000000"/>
              </a:solidFill>
            </a:rPr>
            <a:t>Hope, </a:t>
          </a:r>
        </a:p>
        <a:p>
          <a:r>
            <a:rPr lang="en-US" sz="2000" dirty="0">
              <a:solidFill>
                <a:sysClr val="windowText" lastClr="000000"/>
              </a:solidFill>
            </a:rPr>
            <a:t>Aspiration and Courageous Advocacy </a:t>
          </a:r>
        </a:p>
      </dgm:t>
    </dgm:pt>
    <dgm:pt modelId="{12433DA4-77CD-483B-8CBE-DA477909069F}" type="parTrans" cxnId="{57033159-4DF5-41EA-B52F-705DF3321DEF}">
      <dgm:prSet/>
      <dgm:spPr/>
      <dgm:t>
        <a:bodyPr/>
        <a:lstStyle/>
        <a:p>
          <a:endParaRPr lang="en-US"/>
        </a:p>
      </dgm:t>
    </dgm:pt>
    <dgm:pt modelId="{7B4486FF-6E78-49E2-B592-4357795AB819}" type="sibTrans" cxnId="{57033159-4DF5-41EA-B52F-705DF3321DEF}">
      <dgm:prSet/>
      <dgm:spPr/>
      <dgm:t>
        <a:bodyPr/>
        <a:lstStyle/>
        <a:p>
          <a:endParaRPr lang="en-US"/>
        </a:p>
      </dgm:t>
    </dgm:pt>
    <dgm:pt modelId="{4E2CE231-81CA-407E-B188-7CF71FBF832D}">
      <dgm:prSet phldrT="[Text]" custT="1"/>
      <dgm:spPr/>
      <dgm:t>
        <a:bodyPr/>
        <a:lstStyle/>
        <a:p>
          <a:r>
            <a:rPr lang="en-US" sz="2000" dirty="0">
              <a:solidFill>
                <a:sysClr val="windowText" lastClr="000000"/>
              </a:solidFill>
            </a:rPr>
            <a:t>School's vision and values developing aspiration in all pupils - perseverance, overcoming barriers to learning </a:t>
          </a:r>
        </a:p>
      </dgm:t>
    </dgm:pt>
    <dgm:pt modelId="{0C302AE9-1667-4F10-914C-EEB06911BF9C}" type="parTrans" cxnId="{F44B02D8-0079-49CE-99E0-F031255E4BAA}">
      <dgm:prSet/>
      <dgm:spPr/>
      <dgm:t>
        <a:bodyPr/>
        <a:lstStyle/>
        <a:p>
          <a:endParaRPr lang="en-US"/>
        </a:p>
      </dgm:t>
    </dgm:pt>
    <dgm:pt modelId="{D86F41A6-3BCD-4323-B18D-CA847BAFED16}" type="sibTrans" cxnId="{F44B02D8-0079-49CE-99E0-F031255E4BAA}">
      <dgm:prSet/>
      <dgm:spPr/>
      <dgm:t>
        <a:bodyPr/>
        <a:lstStyle/>
        <a:p>
          <a:endParaRPr lang="en-US"/>
        </a:p>
      </dgm:t>
    </dgm:pt>
    <dgm:pt modelId="{EC8E7541-51F7-40C8-91CC-517E3F0CD947}">
      <dgm:prSet phldrT="[Text]" custT="1"/>
      <dgm:spPr/>
      <dgm:t>
        <a:bodyPr/>
        <a:lstStyle/>
        <a:p>
          <a:r>
            <a:rPr lang="en-US" sz="2000" dirty="0">
              <a:solidFill>
                <a:sysClr val="windowText" lastClr="000000"/>
              </a:solidFill>
            </a:rPr>
            <a:t>Curriculum opportunities for pupils  to look beyond themselves, ask 'big questions' understand disadvantage, deprivation, exploitation</a:t>
          </a:r>
        </a:p>
      </dgm:t>
    </dgm:pt>
    <dgm:pt modelId="{4E4FE667-80F5-4654-8753-820861C4C2BE}" type="parTrans" cxnId="{EA549426-447D-4DB5-8C1D-32A74D51CAD1}">
      <dgm:prSet/>
      <dgm:spPr/>
      <dgm:t>
        <a:bodyPr/>
        <a:lstStyle/>
        <a:p>
          <a:endParaRPr lang="en-US"/>
        </a:p>
      </dgm:t>
    </dgm:pt>
    <dgm:pt modelId="{14B47455-1C52-4A00-92E4-CB2186993AF0}" type="sibTrans" cxnId="{EA549426-447D-4DB5-8C1D-32A74D51CAD1}">
      <dgm:prSet/>
      <dgm:spPr/>
      <dgm:t>
        <a:bodyPr/>
        <a:lstStyle/>
        <a:p>
          <a:endParaRPr lang="en-US"/>
        </a:p>
      </dgm:t>
    </dgm:pt>
    <dgm:pt modelId="{F48DD2CC-EC62-486E-B61B-2AED267F7FD8}">
      <dgm:prSet phldrT="[Text]" custT="1"/>
      <dgm:spPr/>
      <dgm:t>
        <a:bodyPr/>
        <a:lstStyle/>
        <a:p>
          <a:r>
            <a:rPr lang="en-US" sz="2000" dirty="0">
              <a:solidFill>
                <a:sysClr val="windowText" lastClr="000000"/>
              </a:solidFill>
            </a:rPr>
            <a:t>Charitable works connected to the school vision and values.  Opportunities for social action and challenging injustice</a:t>
          </a:r>
        </a:p>
      </dgm:t>
    </dgm:pt>
    <dgm:pt modelId="{40EA0CB7-357B-4CEA-A318-1EDCF2EE8177}" type="parTrans" cxnId="{5856FE91-58DB-4960-9E6F-26456A2E37BD}">
      <dgm:prSet/>
      <dgm:spPr/>
      <dgm:t>
        <a:bodyPr/>
        <a:lstStyle/>
        <a:p>
          <a:endParaRPr lang="en-US"/>
        </a:p>
      </dgm:t>
    </dgm:pt>
    <dgm:pt modelId="{5D4AD950-483A-49F7-925D-37824F7A8E87}" type="sibTrans" cxnId="{5856FE91-58DB-4960-9E6F-26456A2E37BD}">
      <dgm:prSet/>
      <dgm:spPr/>
      <dgm:t>
        <a:bodyPr/>
        <a:lstStyle/>
        <a:p>
          <a:endParaRPr lang="en-US"/>
        </a:p>
      </dgm:t>
    </dgm:pt>
    <dgm:pt modelId="{3FC1D9F4-69CF-4347-9BE8-ACAEAA3A7FDB}" type="pres">
      <dgm:prSet presAssocID="{1876DCE5-187F-415D-B928-B3E0B535C936}" presName="Name0" presStyleCnt="0">
        <dgm:presLayoutVars>
          <dgm:chMax val="1"/>
          <dgm:chPref val="1"/>
          <dgm:dir/>
          <dgm:animOne val="branch"/>
          <dgm:animLvl val="lvl"/>
        </dgm:presLayoutVars>
      </dgm:prSet>
      <dgm:spPr/>
    </dgm:pt>
    <dgm:pt modelId="{0DC244DD-216C-4C4B-9EC5-B185569E695C}" type="pres">
      <dgm:prSet presAssocID="{A79106E2-5B73-47EC-B9CF-A19D38A9094F}" presName="singleCycle" presStyleCnt="0"/>
      <dgm:spPr/>
    </dgm:pt>
    <dgm:pt modelId="{57DB1CE6-044D-42C7-8F8B-3F5949D9B611}" type="pres">
      <dgm:prSet presAssocID="{A79106E2-5B73-47EC-B9CF-A19D38A9094F}" presName="singleCenter" presStyleLbl="node1" presStyleIdx="0" presStyleCnt="4" custScaleX="184887" custScaleY="109029" custLinFactNeighborX="3604" custLinFactNeighborY="-11328">
        <dgm:presLayoutVars>
          <dgm:chMax val="7"/>
          <dgm:chPref val="7"/>
        </dgm:presLayoutVars>
      </dgm:prSet>
      <dgm:spPr/>
    </dgm:pt>
    <dgm:pt modelId="{632108ED-7037-4DB1-A661-24F29DADBD4D}" type="pres">
      <dgm:prSet presAssocID="{0C302AE9-1667-4F10-914C-EEB06911BF9C}" presName="Name56" presStyleLbl="parChTrans1D2" presStyleIdx="0" presStyleCnt="3"/>
      <dgm:spPr/>
    </dgm:pt>
    <dgm:pt modelId="{8F655DFD-B17B-4245-9218-05AC35643807}" type="pres">
      <dgm:prSet presAssocID="{4E2CE231-81CA-407E-B188-7CF71FBF832D}" presName="text0" presStyleLbl="node1" presStyleIdx="1" presStyleCnt="4" custScaleX="458231" custScaleY="123910">
        <dgm:presLayoutVars>
          <dgm:bulletEnabled val="1"/>
        </dgm:presLayoutVars>
      </dgm:prSet>
      <dgm:spPr/>
    </dgm:pt>
    <dgm:pt modelId="{46201EF2-83BA-4328-9486-A42E4484F011}" type="pres">
      <dgm:prSet presAssocID="{4E4FE667-80F5-4654-8753-820861C4C2BE}" presName="Name56" presStyleLbl="parChTrans1D2" presStyleIdx="1" presStyleCnt="3"/>
      <dgm:spPr/>
    </dgm:pt>
    <dgm:pt modelId="{A3887F5B-5C53-468A-8302-A91B2E700174}" type="pres">
      <dgm:prSet presAssocID="{EC8E7541-51F7-40C8-91CC-517E3F0CD947}" presName="text0" presStyleLbl="node1" presStyleIdx="2" presStyleCnt="4" custScaleX="339718" custScaleY="140123">
        <dgm:presLayoutVars>
          <dgm:bulletEnabled val="1"/>
        </dgm:presLayoutVars>
      </dgm:prSet>
      <dgm:spPr/>
    </dgm:pt>
    <dgm:pt modelId="{F26A388B-3B99-4501-9333-A7F75FCB17B1}" type="pres">
      <dgm:prSet presAssocID="{40EA0CB7-357B-4CEA-A318-1EDCF2EE8177}" presName="Name56" presStyleLbl="parChTrans1D2" presStyleIdx="2" presStyleCnt="3"/>
      <dgm:spPr/>
    </dgm:pt>
    <dgm:pt modelId="{FCF98CE5-9135-487A-9BD8-033A128DF697}" type="pres">
      <dgm:prSet presAssocID="{F48DD2CC-EC62-486E-B61B-2AED267F7FD8}" presName="text0" presStyleLbl="node1" presStyleIdx="3" presStyleCnt="4" custScaleX="348820" custScaleY="139819" custRadScaleRad="89441" custRadScaleInc="-8427">
        <dgm:presLayoutVars>
          <dgm:bulletEnabled val="1"/>
        </dgm:presLayoutVars>
      </dgm:prSet>
      <dgm:spPr/>
    </dgm:pt>
  </dgm:ptLst>
  <dgm:cxnLst>
    <dgm:cxn modelId="{854D2921-F902-497E-A5C2-7A1A65070631}" type="presOf" srcId="{EC8E7541-51F7-40C8-91CC-517E3F0CD947}" destId="{A3887F5B-5C53-468A-8302-A91B2E700174}" srcOrd="0" destOrd="0" presId="urn:microsoft.com/office/officeart/2008/layout/RadialCluster"/>
    <dgm:cxn modelId="{EA549426-447D-4DB5-8C1D-32A74D51CAD1}" srcId="{A79106E2-5B73-47EC-B9CF-A19D38A9094F}" destId="{EC8E7541-51F7-40C8-91CC-517E3F0CD947}" srcOrd="1" destOrd="0" parTransId="{4E4FE667-80F5-4654-8753-820861C4C2BE}" sibTransId="{14B47455-1C52-4A00-92E4-CB2186993AF0}"/>
    <dgm:cxn modelId="{A032EB66-0BB3-4A89-B09D-022EF2FE13E1}" type="presOf" srcId="{A79106E2-5B73-47EC-B9CF-A19D38A9094F}" destId="{57DB1CE6-044D-42C7-8F8B-3F5949D9B611}" srcOrd="0" destOrd="0" presId="urn:microsoft.com/office/officeart/2008/layout/RadialCluster"/>
    <dgm:cxn modelId="{57033159-4DF5-41EA-B52F-705DF3321DEF}" srcId="{1876DCE5-187F-415D-B928-B3E0B535C936}" destId="{A79106E2-5B73-47EC-B9CF-A19D38A9094F}" srcOrd="0" destOrd="0" parTransId="{12433DA4-77CD-483B-8CBE-DA477909069F}" sibTransId="{7B4486FF-6E78-49E2-B592-4357795AB819}"/>
    <dgm:cxn modelId="{AFCF1B80-1E80-451F-A637-40C373C72174}" type="presOf" srcId="{1876DCE5-187F-415D-B928-B3E0B535C936}" destId="{3FC1D9F4-69CF-4347-9BE8-ACAEAA3A7FDB}" srcOrd="0" destOrd="0" presId="urn:microsoft.com/office/officeart/2008/layout/RadialCluster"/>
    <dgm:cxn modelId="{B7B81F8C-F334-433C-B843-A16B6A6BB90A}" type="presOf" srcId="{4E4FE667-80F5-4654-8753-820861C4C2BE}" destId="{46201EF2-83BA-4328-9486-A42E4484F011}" srcOrd="0" destOrd="0" presId="urn:microsoft.com/office/officeart/2008/layout/RadialCluster"/>
    <dgm:cxn modelId="{5856FE91-58DB-4960-9E6F-26456A2E37BD}" srcId="{A79106E2-5B73-47EC-B9CF-A19D38A9094F}" destId="{F48DD2CC-EC62-486E-B61B-2AED267F7FD8}" srcOrd="2" destOrd="0" parTransId="{40EA0CB7-357B-4CEA-A318-1EDCF2EE8177}" sibTransId="{5D4AD950-483A-49F7-925D-37824F7A8E87}"/>
    <dgm:cxn modelId="{BF8C3493-F80E-4675-BE90-EED2F1112519}" type="presOf" srcId="{F48DD2CC-EC62-486E-B61B-2AED267F7FD8}" destId="{FCF98CE5-9135-487A-9BD8-033A128DF697}" srcOrd="0" destOrd="0" presId="urn:microsoft.com/office/officeart/2008/layout/RadialCluster"/>
    <dgm:cxn modelId="{7D1BC395-DEE5-4B02-B32D-3B352A37EF96}" type="presOf" srcId="{40EA0CB7-357B-4CEA-A318-1EDCF2EE8177}" destId="{F26A388B-3B99-4501-9333-A7F75FCB17B1}" srcOrd="0" destOrd="0" presId="urn:microsoft.com/office/officeart/2008/layout/RadialCluster"/>
    <dgm:cxn modelId="{891B13AD-9E6E-4012-A2E2-3BFEEF7787EE}" type="presOf" srcId="{0C302AE9-1667-4F10-914C-EEB06911BF9C}" destId="{632108ED-7037-4DB1-A661-24F29DADBD4D}" srcOrd="0" destOrd="0" presId="urn:microsoft.com/office/officeart/2008/layout/RadialCluster"/>
    <dgm:cxn modelId="{F91453C2-D016-407D-B1D2-B0040F3B4151}" type="presOf" srcId="{4E2CE231-81CA-407E-B188-7CF71FBF832D}" destId="{8F655DFD-B17B-4245-9218-05AC35643807}" srcOrd="0" destOrd="0" presId="urn:microsoft.com/office/officeart/2008/layout/RadialCluster"/>
    <dgm:cxn modelId="{F44B02D8-0079-49CE-99E0-F031255E4BAA}" srcId="{A79106E2-5B73-47EC-B9CF-A19D38A9094F}" destId="{4E2CE231-81CA-407E-B188-7CF71FBF832D}" srcOrd="0" destOrd="0" parTransId="{0C302AE9-1667-4F10-914C-EEB06911BF9C}" sibTransId="{D86F41A6-3BCD-4323-B18D-CA847BAFED16}"/>
    <dgm:cxn modelId="{04D9128D-EAA9-48F9-AF2A-B3822083A25A}" type="presParOf" srcId="{3FC1D9F4-69CF-4347-9BE8-ACAEAA3A7FDB}" destId="{0DC244DD-216C-4C4B-9EC5-B185569E695C}" srcOrd="0" destOrd="0" presId="urn:microsoft.com/office/officeart/2008/layout/RadialCluster"/>
    <dgm:cxn modelId="{4DE6BD62-B513-40AE-BBC1-1AF514B881C8}" type="presParOf" srcId="{0DC244DD-216C-4C4B-9EC5-B185569E695C}" destId="{57DB1CE6-044D-42C7-8F8B-3F5949D9B611}" srcOrd="0" destOrd="0" presId="urn:microsoft.com/office/officeart/2008/layout/RadialCluster"/>
    <dgm:cxn modelId="{5CA6AD6B-4A10-4AED-BBC8-C045E288B93D}" type="presParOf" srcId="{0DC244DD-216C-4C4B-9EC5-B185569E695C}" destId="{632108ED-7037-4DB1-A661-24F29DADBD4D}" srcOrd="1" destOrd="0" presId="urn:microsoft.com/office/officeart/2008/layout/RadialCluster"/>
    <dgm:cxn modelId="{244B3086-74DA-4E06-8315-690DF1ADEBF8}" type="presParOf" srcId="{0DC244DD-216C-4C4B-9EC5-B185569E695C}" destId="{8F655DFD-B17B-4245-9218-05AC35643807}" srcOrd="2" destOrd="0" presId="urn:microsoft.com/office/officeart/2008/layout/RadialCluster"/>
    <dgm:cxn modelId="{61FEB48E-F6D7-498C-8B0E-A38010FF7A67}" type="presParOf" srcId="{0DC244DD-216C-4C4B-9EC5-B185569E695C}" destId="{46201EF2-83BA-4328-9486-A42E4484F011}" srcOrd="3" destOrd="0" presId="urn:microsoft.com/office/officeart/2008/layout/RadialCluster"/>
    <dgm:cxn modelId="{AC18230B-4D03-451D-993F-DBBE0EDC3F22}" type="presParOf" srcId="{0DC244DD-216C-4C4B-9EC5-B185569E695C}" destId="{A3887F5B-5C53-468A-8302-A91B2E700174}" srcOrd="4" destOrd="0" presId="urn:microsoft.com/office/officeart/2008/layout/RadialCluster"/>
    <dgm:cxn modelId="{034C6F44-8544-4FB2-9FBA-2842AEF7252C}" type="presParOf" srcId="{0DC244DD-216C-4C4B-9EC5-B185569E695C}" destId="{F26A388B-3B99-4501-9333-A7F75FCB17B1}" srcOrd="5" destOrd="0" presId="urn:microsoft.com/office/officeart/2008/layout/RadialCluster"/>
    <dgm:cxn modelId="{C4A0BCD2-4414-4FD7-8341-F979F8D72FF7}" type="presParOf" srcId="{0DC244DD-216C-4C4B-9EC5-B185569E695C}" destId="{FCF98CE5-9135-487A-9BD8-033A128DF697}" srcOrd="6" destOrd="0" presId="urn:microsoft.com/office/officeart/2008/layout/RadialCluster"/>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516ABA7-C9D3-42D8-AA2B-8CB8A031CE2A}" type="doc">
      <dgm:prSet loTypeId="urn:microsoft.com/office/officeart/2005/8/layout/pyramid4" loCatId="relationship" qsTypeId="urn:microsoft.com/office/officeart/2005/8/quickstyle/simple1" qsCatId="simple" csTypeId="urn:microsoft.com/office/officeart/2005/8/colors/accent1_2" csCatId="accent1" phldr="1"/>
      <dgm:spPr/>
      <dgm:t>
        <a:bodyPr/>
        <a:lstStyle/>
        <a:p>
          <a:endParaRPr lang="en-US"/>
        </a:p>
      </dgm:t>
    </dgm:pt>
    <dgm:pt modelId="{51F7B1D2-9881-4BB1-BAF6-E4747D48691B}">
      <dgm:prSet phldrT="[Text]"/>
      <dgm:spPr/>
      <dgm:t>
        <a:bodyPr/>
        <a:lstStyle/>
        <a:p>
          <a:r>
            <a:rPr lang="en-US" dirty="0">
              <a:solidFill>
                <a:schemeClr val="bg1"/>
              </a:solidFill>
            </a:rPr>
            <a:t>Relationships underpinned by the school's Christian vision and values - forgiveness and reconciliation</a:t>
          </a:r>
        </a:p>
      </dgm:t>
    </dgm:pt>
    <dgm:pt modelId="{097CE99B-6A7D-4C7B-B5D1-59BB790C8536}" type="parTrans" cxnId="{9C200AF1-4EA5-451E-BA61-9EABC8665423}">
      <dgm:prSet/>
      <dgm:spPr/>
      <dgm:t>
        <a:bodyPr/>
        <a:lstStyle/>
        <a:p>
          <a:endParaRPr lang="en-US"/>
        </a:p>
      </dgm:t>
    </dgm:pt>
    <dgm:pt modelId="{0B2D730A-8BC2-4472-99A4-23BF73A49752}" type="sibTrans" cxnId="{9C200AF1-4EA5-451E-BA61-9EABC8665423}">
      <dgm:prSet/>
      <dgm:spPr/>
      <dgm:t>
        <a:bodyPr/>
        <a:lstStyle/>
        <a:p>
          <a:endParaRPr lang="en-US"/>
        </a:p>
      </dgm:t>
    </dgm:pt>
    <dgm:pt modelId="{A11CACEF-E85D-4C20-95D2-BD1669B189D5}">
      <dgm:prSet phldrT="[Text]" custT="1"/>
      <dgm:spPr/>
      <dgm:t>
        <a:bodyPr/>
        <a:lstStyle/>
        <a:p>
          <a:r>
            <a:rPr lang="en-US" sz="1600" dirty="0">
              <a:solidFill>
                <a:schemeClr val="bg1"/>
              </a:solidFill>
            </a:rPr>
            <a:t>Global partnership links as well as with the diocese</a:t>
          </a:r>
        </a:p>
      </dgm:t>
    </dgm:pt>
    <dgm:pt modelId="{37AA057B-9708-460E-85E4-B41A3FA62E80}" type="parTrans" cxnId="{B10DFDB0-49C3-4E69-9C54-6920CC82AA47}">
      <dgm:prSet/>
      <dgm:spPr/>
      <dgm:t>
        <a:bodyPr/>
        <a:lstStyle/>
        <a:p>
          <a:endParaRPr lang="en-US"/>
        </a:p>
      </dgm:t>
    </dgm:pt>
    <dgm:pt modelId="{4A494584-27D1-41AB-A2C1-5F8D60A0FABB}" type="sibTrans" cxnId="{B10DFDB0-49C3-4E69-9C54-6920CC82AA47}">
      <dgm:prSet/>
      <dgm:spPr/>
      <dgm:t>
        <a:bodyPr/>
        <a:lstStyle/>
        <a:p>
          <a:endParaRPr lang="en-US"/>
        </a:p>
      </dgm:t>
    </dgm:pt>
    <dgm:pt modelId="{3681E9D1-BBD0-4195-AF80-17645B2CD0A2}">
      <dgm:prSet phldrT="[Text]" custT="1"/>
      <dgm:spPr/>
      <dgm:t>
        <a:bodyPr/>
        <a:lstStyle/>
        <a:p>
          <a:endParaRPr lang="en-US" sz="2400" dirty="0">
            <a:solidFill>
              <a:srgbClr val="C00000"/>
            </a:solidFill>
          </a:endParaRPr>
        </a:p>
      </dgm:t>
    </dgm:pt>
    <dgm:pt modelId="{1CF1CB45-256B-43A1-88FF-E4FE637DA39B}" type="parTrans" cxnId="{42D49EB6-1862-4035-8E05-8D6322754153}">
      <dgm:prSet/>
      <dgm:spPr/>
      <dgm:t>
        <a:bodyPr/>
        <a:lstStyle/>
        <a:p>
          <a:endParaRPr lang="en-US"/>
        </a:p>
      </dgm:t>
    </dgm:pt>
    <dgm:pt modelId="{0DC0FEEA-C9D8-40E5-AB10-BFE184AD88E9}" type="sibTrans" cxnId="{42D49EB6-1862-4035-8E05-8D6322754153}">
      <dgm:prSet/>
      <dgm:spPr/>
      <dgm:t>
        <a:bodyPr/>
        <a:lstStyle/>
        <a:p>
          <a:endParaRPr lang="en-US"/>
        </a:p>
      </dgm:t>
    </dgm:pt>
    <dgm:pt modelId="{31E3985B-BE99-44CF-BE1B-68E94CDC8D07}">
      <dgm:prSet phldrT="[Text]" custT="1"/>
      <dgm:spPr/>
      <dgm:t>
        <a:bodyPr/>
        <a:lstStyle/>
        <a:p>
          <a:r>
            <a:rPr lang="en-US" sz="1600" dirty="0">
              <a:solidFill>
                <a:schemeClr val="bg1"/>
              </a:solidFill>
            </a:rPr>
            <a:t>Mental health and well-being - sense of belonging, embracing and celebrating difference</a:t>
          </a:r>
        </a:p>
      </dgm:t>
    </dgm:pt>
    <dgm:pt modelId="{CBD6B3B2-A58B-4DD7-9B34-47CD05B4B7FF}" type="parTrans" cxnId="{D76BB891-6E4C-4F92-86ED-380B3FEDB370}">
      <dgm:prSet/>
      <dgm:spPr/>
      <dgm:t>
        <a:bodyPr/>
        <a:lstStyle/>
        <a:p>
          <a:endParaRPr lang="en-US"/>
        </a:p>
      </dgm:t>
    </dgm:pt>
    <dgm:pt modelId="{51E0BB22-4BD5-452B-AEBD-28DE86B49620}" type="sibTrans" cxnId="{D76BB891-6E4C-4F92-86ED-380B3FEDB370}">
      <dgm:prSet/>
      <dgm:spPr/>
      <dgm:t>
        <a:bodyPr/>
        <a:lstStyle/>
        <a:p>
          <a:endParaRPr lang="en-US"/>
        </a:p>
      </dgm:t>
    </dgm:pt>
    <dgm:pt modelId="{08BAEE0D-7DAC-4D89-8F03-B174EBDD0EC4}" type="pres">
      <dgm:prSet presAssocID="{1516ABA7-C9D3-42D8-AA2B-8CB8A031CE2A}" presName="compositeShape" presStyleCnt="0">
        <dgm:presLayoutVars>
          <dgm:chMax val="9"/>
          <dgm:dir/>
          <dgm:resizeHandles val="exact"/>
        </dgm:presLayoutVars>
      </dgm:prSet>
      <dgm:spPr/>
    </dgm:pt>
    <dgm:pt modelId="{04C1887E-D348-40CA-8117-3A95DA98A748}" type="pres">
      <dgm:prSet presAssocID="{1516ABA7-C9D3-42D8-AA2B-8CB8A031CE2A}" presName="triangle1" presStyleLbl="node1" presStyleIdx="0" presStyleCnt="4" custLinFactNeighborX="0" custLinFactNeighborY="-29893">
        <dgm:presLayoutVars>
          <dgm:bulletEnabled val="1"/>
        </dgm:presLayoutVars>
      </dgm:prSet>
      <dgm:spPr/>
    </dgm:pt>
    <dgm:pt modelId="{77329665-0351-4C11-8C62-6A9BB314FC23}" type="pres">
      <dgm:prSet presAssocID="{1516ABA7-C9D3-42D8-AA2B-8CB8A031CE2A}" presName="triangle2" presStyleLbl="node1" presStyleIdx="1" presStyleCnt="4">
        <dgm:presLayoutVars>
          <dgm:bulletEnabled val="1"/>
        </dgm:presLayoutVars>
      </dgm:prSet>
      <dgm:spPr/>
    </dgm:pt>
    <dgm:pt modelId="{CD59AF67-0A9A-4A86-BCE8-C11847F3B23F}" type="pres">
      <dgm:prSet presAssocID="{1516ABA7-C9D3-42D8-AA2B-8CB8A031CE2A}" presName="triangle3" presStyleLbl="node1" presStyleIdx="2" presStyleCnt="4" custScaleY="101053">
        <dgm:presLayoutVars>
          <dgm:bulletEnabled val="1"/>
        </dgm:presLayoutVars>
      </dgm:prSet>
      <dgm:spPr/>
    </dgm:pt>
    <dgm:pt modelId="{DD94A2CB-48D4-4BC6-B473-29DBEEFDE97C}" type="pres">
      <dgm:prSet presAssocID="{1516ABA7-C9D3-42D8-AA2B-8CB8A031CE2A}" presName="triangle4" presStyleLbl="node1" presStyleIdx="3" presStyleCnt="4">
        <dgm:presLayoutVars>
          <dgm:bulletEnabled val="1"/>
        </dgm:presLayoutVars>
      </dgm:prSet>
      <dgm:spPr/>
    </dgm:pt>
  </dgm:ptLst>
  <dgm:cxnLst>
    <dgm:cxn modelId="{33A0644D-43F7-43A7-9360-6E785D810A86}" type="presOf" srcId="{3681E9D1-BBD0-4195-AF80-17645B2CD0A2}" destId="{CD59AF67-0A9A-4A86-BCE8-C11847F3B23F}" srcOrd="0" destOrd="0" presId="urn:microsoft.com/office/officeart/2005/8/layout/pyramid4"/>
    <dgm:cxn modelId="{E0360C86-2B4C-427A-9533-60C207AACE51}" type="presOf" srcId="{31E3985B-BE99-44CF-BE1B-68E94CDC8D07}" destId="{DD94A2CB-48D4-4BC6-B473-29DBEEFDE97C}" srcOrd="0" destOrd="0" presId="urn:microsoft.com/office/officeart/2005/8/layout/pyramid4"/>
    <dgm:cxn modelId="{D76BB891-6E4C-4F92-86ED-380B3FEDB370}" srcId="{1516ABA7-C9D3-42D8-AA2B-8CB8A031CE2A}" destId="{31E3985B-BE99-44CF-BE1B-68E94CDC8D07}" srcOrd="3" destOrd="0" parTransId="{CBD6B3B2-A58B-4DD7-9B34-47CD05B4B7FF}" sibTransId="{51E0BB22-4BD5-452B-AEBD-28DE86B49620}"/>
    <dgm:cxn modelId="{8033CFA8-6D25-4E9A-A416-2ED52210EF22}" type="presOf" srcId="{A11CACEF-E85D-4C20-95D2-BD1669B189D5}" destId="{77329665-0351-4C11-8C62-6A9BB314FC23}" srcOrd="0" destOrd="0" presId="urn:microsoft.com/office/officeart/2005/8/layout/pyramid4"/>
    <dgm:cxn modelId="{14D0F2B0-25FF-483A-81CF-89D06D34B18C}" type="presOf" srcId="{1516ABA7-C9D3-42D8-AA2B-8CB8A031CE2A}" destId="{08BAEE0D-7DAC-4D89-8F03-B174EBDD0EC4}" srcOrd="0" destOrd="0" presId="urn:microsoft.com/office/officeart/2005/8/layout/pyramid4"/>
    <dgm:cxn modelId="{B10DFDB0-49C3-4E69-9C54-6920CC82AA47}" srcId="{1516ABA7-C9D3-42D8-AA2B-8CB8A031CE2A}" destId="{A11CACEF-E85D-4C20-95D2-BD1669B189D5}" srcOrd="1" destOrd="0" parTransId="{37AA057B-9708-460E-85E4-B41A3FA62E80}" sibTransId="{4A494584-27D1-41AB-A2C1-5F8D60A0FABB}"/>
    <dgm:cxn modelId="{42D49EB6-1862-4035-8E05-8D6322754153}" srcId="{1516ABA7-C9D3-42D8-AA2B-8CB8A031CE2A}" destId="{3681E9D1-BBD0-4195-AF80-17645B2CD0A2}" srcOrd="2" destOrd="0" parTransId="{1CF1CB45-256B-43A1-88FF-E4FE637DA39B}" sibTransId="{0DC0FEEA-C9D8-40E5-AB10-BFE184AD88E9}"/>
    <dgm:cxn modelId="{1E4BFFBF-BA88-4969-98F5-B3FC428FCE30}" type="presOf" srcId="{51F7B1D2-9881-4BB1-BAF6-E4747D48691B}" destId="{04C1887E-D348-40CA-8117-3A95DA98A748}" srcOrd="0" destOrd="0" presId="urn:microsoft.com/office/officeart/2005/8/layout/pyramid4"/>
    <dgm:cxn modelId="{9C200AF1-4EA5-451E-BA61-9EABC8665423}" srcId="{1516ABA7-C9D3-42D8-AA2B-8CB8A031CE2A}" destId="{51F7B1D2-9881-4BB1-BAF6-E4747D48691B}" srcOrd="0" destOrd="0" parTransId="{097CE99B-6A7D-4C7B-B5D1-59BB790C8536}" sibTransId="{0B2D730A-8BC2-4472-99A4-23BF73A49752}"/>
    <dgm:cxn modelId="{90464D67-6E82-4A7F-8927-04716DCF07D5}" type="presParOf" srcId="{08BAEE0D-7DAC-4D89-8F03-B174EBDD0EC4}" destId="{04C1887E-D348-40CA-8117-3A95DA98A748}" srcOrd="0" destOrd="0" presId="urn:microsoft.com/office/officeart/2005/8/layout/pyramid4"/>
    <dgm:cxn modelId="{133E3C0B-0E5F-4AF4-9720-D4D7D444ACDB}" type="presParOf" srcId="{08BAEE0D-7DAC-4D89-8F03-B174EBDD0EC4}" destId="{77329665-0351-4C11-8C62-6A9BB314FC23}" srcOrd="1" destOrd="0" presId="urn:microsoft.com/office/officeart/2005/8/layout/pyramid4"/>
    <dgm:cxn modelId="{103F2041-CE21-44D5-9D4A-4820702B5507}" type="presParOf" srcId="{08BAEE0D-7DAC-4D89-8F03-B174EBDD0EC4}" destId="{CD59AF67-0A9A-4A86-BCE8-C11847F3B23F}" srcOrd="2" destOrd="0" presId="urn:microsoft.com/office/officeart/2005/8/layout/pyramid4"/>
    <dgm:cxn modelId="{C345AF44-857A-4738-B754-C28E74841BFD}" type="presParOf" srcId="{08BAEE0D-7DAC-4D89-8F03-B174EBDD0EC4}" destId="{DD94A2CB-48D4-4BC6-B473-29DBEEFDE97C}" srcOrd="3" destOrd="0" presId="urn:microsoft.com/office/officeart/2005/8/layout/pyramid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EF21AF7-82CA-4BC9-BE9B-201BE34475B7}" type="doc">
      <dgm:prSet loTypeId="urn:microsoft.com/office/officeart/2011/layout/RadialPictureList" loCatId="officeonline" qsTypeId="urn:microsoft.com/office/officeart/2005/8/quickstyle/simple1" qsCatId="simple" csTypeId="urn:microsoft.com/office/officeart/2005/8/colors/colorful3" csCatId="colorful" phldr="1"/>
      <dgm:spPr/>
      <dgm:t>
        <a:bodyPr/>
        <a:lstStyle/>
        <a:p>
          <a:endParaRPr lang="en-US"/>
        </a:p>
      </dgm:t>
    </dgm:pt>
    <dgm:pt modelId="{84F162A0-C519-4325-9B5C-E5DE3D356469}">
      <dgm:prSet phldrT="[Text]"/>
      <dgm:spPr/>
      <dgm:t>
        <a:bodyPr/>
        <a:lstStyle/>
        <a:p>
          <a:r>
            <a:rPr lang="en-US" dirty="0"/>
            <a:t>Dignity and Respect</a:t>
          </a:r>
        </a:p>
      </dgm:t>
    </dgm:pt>
    <dgm:pt modelId="{AF263546-22DD-467F-9D42-13E23EBC0ED6}" type="parTrans" cxnId="{EFA2184D-67AD-4B23-B904-1AEBB16ACCD1}">
      <dgm:prSet/>
      <dgm:spPr/>
      <dgm:t>
        <a:bodyPr/>
        <a:lstStyle/>
        <a:p>
          <a:endParaRPr lang="en-US"/>
        </a:p>
      </dgm:t>
    </dgm:pt>
    <dgm:pt modelId="{2ED1F772-57F0-4BF2-BA39-45F6E8FCBF69}" type="sibTrans" cxnId="{EFA2184D-67AD-4B23-B904-1AEBB16ACCD1}">
      <dgm:prSet/>
      <dgm:spPr/>
      <dgm:t>
        <a:bodyPr/>
        <a:lstStyle/>
        <a:p>
          <a:endParaRPr lang="en-US"/>
        </a:p>
      </dgm:t>
    </dgm:pt>
    <dgm:pt modelId="{E127859B-D26B-4FAE-A635-FDAEA83D80C3}">
      <dgm:prSet phldrT="[Text]" custT="1"/>
      <dgm:spPr/>
      <dgm:t>
        <a:bodyPr/>
        <a:lstStyle/>
        <a:p>
          <a:r>
            <a:rPr lang="en-US" sz="1400"/>
            <a:t>Upholding the dignity and value of all, protecting all members of the school community</a:t>
          </a:r>
        </a:p>
      </dgm:t>
    </dgm:pt>
    <dgm:pt modelId="{4232A6BA-7A63-4B0B-B65A-E269A7C97BA1}" type="parTrans" cxnId="{C60935E9-6FD5-4F28-8ECE-A1E635FAF372}">
      <dgm:prSet/>
      <dgm:spPr/>
      <dgm:t>
        <a:bodyPr/>
        <a:lstStyle/>
        <a:p>
          <a:endParaRPr lang="en-US"/>
        </a:p>
      </dgm:t>
    </dgm:pt>
    <dgm:pt modelId="{A9B5B2C3-F728-4D57-93BB-F0A5F662E73A}" type="sibTrans" cxnId="{C60935E9-6FD5-4F28-8ECE-A1E635FAF372}">
      <dgm:prSet/>
      <dgm:spPr/>
      <dgm:t>
        <a:bodyPr/>
        <a:lstStyle/>
        <a:p>
          <a:endParaRPr lang="en-US"/>
        </a:p>
      </dgm:t>
    </dgm:pt>
    <dgm:pt modelId="{620253C0-ABF2-492C-96E7-E9FA486211F1}">
      <dgm:prSet phldrT="[Text]" custT="1"/>
      <dgm:spPr/>
      <dgm:t>
        <a:bodyPr/>
        <a:lstStyle/>
        <a:p>
          <a:r>
            <a:rPr lang="en-US" sz="1400" b="0" dirty="0"/>
            <a:t>Leaders ensure whole curriculum provide opportunities for all pupils to understand, respect and celebrate difference and diversity </a:t>
          </a:r>
        </a:p>
        <a:p>
          <a:endParaRPr lang="en-US" sz="1600" b="0" dirty="0"/>
        </a:p>
        <a:p>
          <a:endParaRPr lang="en-US" sz="1600" b="0" dirty="0"/>
        </a:p>
      </dgm:t>
    </dgm:pt>
    <dgm:pt modelId="{639439C9-0C9B-44CD-9718-645A89B3F079}" type="parTrans" cxnId="{594F9019-92EB-4F87-BAFA-43E7F8140439}">
      <dgm:prSet/>
      <dgm:spPr/>
      <dgm:t>
        <a:bodyPr/>
        <a:lstStyle/>
        <a:p>
          <a:endParaRPr lang="en-US"/>
        </a:p>
      </dgm:t>
    </dgm:pt>
    <dgm:pt modelId="{644B1CDB-048B-4EE9-B1EF-4C9CF13D4310}" type="sibTrans" cxnId="{594F9019-92EB-4F87-BAFA-43E7F8140439}">
      <dgm:prSet/>
      <dgm:spPr/>
      <dgm:t>
        <a:bodyPr/>
        <a:lstStyle/>
        <a:p>
          <a:endParaRPr lang="en-US"/>
        </a:p>
      </dgm:t>
    </dgm:pt>
    <dgm:pt modelId="{856E9108-957A-4AB0-BDDB-98A29E848AB4}">
      <dgm:prSet phldrT="[Text]" custT="1"/>
      <dgm:spPr/>
      <dgm:t>
        <a:bodyPr/>
        <a:lstStyle/>
        <a:p>
          <a:r>
            <a:rPr lang="en-US" sz="1400"/>
            <a:t>Relationships and sex education policies/approaches to ensure children are able to cherish themselves and others as unique and wonderfully made </a:t>
          </a:r>
        </a:p>
      </dgm:t>
    </dgm:pt>
    <dgm:pt modelId="{A757D77F-7DC6-43F9-A7D7-C4C37D43F12F}" type="parTrans" cxnId="{FCA82107-A611-4482-83F3-E365F9D7225A}">
      <dgm:prSet/>
      <dgm:spPr/>
      <dgm:t>
        <a:bodyPr/>
        <a:lstStyle/>
        <a:p>
          <a:endParaRPr lang="en-US"/>
        </a:p>
      </dgm:t>
    </dgm:pt>
    <dgm:pt modelId="{A93F4467-91F2-4C2F-B2B6-1552DA895AC4}" type="sibTrans" cxnId="{FCA82107-A611-4482-83F3-E365F9D7225A}">
      <dgm:prSet/>
      <dgm:spPr/>
      <dgm:t>
        <a:bodyPr/>
        <a:lstStyle/>
        <a:p>
          <a:endParaRPr lang="en-US"/>
        </a:p>
      </dgm:t>
    </dgm:pt>
    <dgm:pt modelId="{DE78C113-B868-480A-8B54-72063F3C790B}" type="pres">
      <dgm:prSet presAssocID="{6EF21AF7-82CA-4BC9-BE9B-201BE34475B7}" presName="Name0" presStyleCnt="0">
        <dgm:presLayoutVars>
          <dgm:chMax val="1"/>
          <dgm:chPref val="1"/>
          <dgm:dir/>
          <dgm:resizeHandles/>
        </dgm:presLayoutVars>
      </dgm:prSet>
      <dgm:spPr/>
    </dgm:pt>
    <dgm:pt modelId="{F9A2579B-2352-4026-8C28-12BE15A29CC0}" type="pres">
      <dgm:prSet presAssocID="{84F162A0-C519-4325-9B5C-E5DE3D356469}" presName="Parent" presStyleLbl="node1" presStyleIdx="0" presStyleCnt="2">
        <dgm:presLayoutVars>
          <dgm:chMax val="4"/>
          <dgm:chPref val="3"/>
        </dgm:presLayoutVars>
      </dgm:prSet>
      <dgm:spPr/>
    </dgm:pt>
    <dgm:pt modelId="{959D517F-F798-4610-ABD3-F4A62D5C96FD}" type="pres">
      <dgm:prSet presAssocID="{E127859B-D26B-4FAE-A635-FDAEA83D80C3}" presName="Accent" presStyleLbl="node1" presStyleIdx="1" presStyleCnt="2"/>
      <dgm:spPr/>
    </dgm:pt>
    <dgm:pt modelId="{74D21DA6-F3BF-46D8-8D52-A85A4EFB4C41}" type="pres">
      <dgm:prSet presAssocID="{E127859B-D26B-4FAE-A635-FDAEA83D80C3}" presName="Image1" presStyleLbl="fgImgPlace1" presStyleIdx="0" presStyleCnt="3"/>
      <dgm:spPr/>
    </dgm:pt>
    <dgm:pt modelId="{2F717A60-A119-45CD-BD68-FC75F5132F71}" type="pres">
      <dgm:prSet presAssocID="{E127859B-D26B-4FAE-A635-FDAEA83D80C3}" presName="Child1" presStyleLbl="revTx" presStyleIdx="0" presStyleCnt="3" custLinFactNeighborX="-4635" custLinFactNeighborY="-6409">
        <dgm:presLayoutVars>
          <dgm:chMax val="0"/>
          <dgm:chPref val="0"/>
          <dgm:bulletEnabled val="1"/>
        </dgm:presLayoutVars>
      </dgm:prSet>
      <dgm:spPr/>
    </dgm:pt>
    <dgm:pt modelId="{CF0B6499-7DCD-4028-B577-23A15D515B3F}" type="pres">
      <dgm:prSet presAssocID="{620253C0-ABF2-492C-96E7-E9FA486211F1}" presName="Image2" presStyleCnt="0"/>
      <dgm:spPr/>
    </dgm:pt>
    <dgm:pt modelId="{09DF6F1B-8A9A-4008-97AE-E6D1AC6ABCA3}" type="pres">
      <dgm:prSet presAssocID="{620253C0-ABF2-492C-96E7-E9FA486211F1}" presName="Image" presStyleLbl="fgImgPlace1" presStyleIdx="1" presStyleCnt="3"/>
      <dgm:spPr/>
    </dgm:pt>
    <dgm:pt modelId="{132F2265-6F9C-4B56-92DE-99ECA9ED4EE3}" type="pres">
      <dgm:prSet presAssocID="{620253C0-ABF2-492C-96E7-E9FA486211F1}" presName="Child2" presStyleLbl="revTx" presStyleIdx="1" presStyleCnt="3" custScaleY="135722" custLinFactNeighborX="3605" custLinFactNeighborY="17803">
        <dgm:presLayoutVars>
          <dgm:chMax val="0"/>
          <dgm:chPref val="0"/>
          <dgm:bulletEnabled val="1"/>
        </dgm:presLayoutVars>
      </dgm:prSet>
      <dgm:spPr/>
    </dgm:pt>
    <dgm:pt modelId="{F7D1E059-F81B-4BD2-B21C-A9DA3509B192}" type="pres">
      <dgm:prSet presAssocID="{856E9108-957A-4AB0-BDDB-98A29E848AB4}" presName="Image3" presStyleCnt="0"/>
      <dgm:spPr/>
    </dgm:pt>
    <dgm:pt modelId="{0D3F1935-E908-4DB0-98F3-14381BF280C6}" type="pres">
      <dgm:prSet presAssocID="{856E9108-957A-4AB0-BDDB-98A29E848AB4}" presName="Image" presStyleLbl="fgImgPlace1" presStyleIdx="2" presStyleCnt="3"/>
      <dgm:spPr/>
    </dgm:pt>
    <dgm:pt modelId="{DB510F45-9A6D-4C9D-9CB6-9AC13999B928}" type="pres">
      <dgm:prSet presAssocID="{856E9108-957A-4AB0-BDDB-98A29E848AB4}" presName="Child3" presStyleLbl="revTx" presStyleIdx="2" presStyleCnt="3" custLinFactNeighborX="17511" custLinFactNeighborY="11394">
        <dgm:presLayoutVars>
          <dgm:chMax val="0"/>
          <dgm:chPref val="0"/>
          <dgm:bulletEnabled val="1"/>
        </dgm:presLayoutVars>
      </dgm:prSet>
      <dgm:spPr/>
    </dgm:pt>
  </dgm:ptLst>
  <dgm:cxnLst>
    <dgm:cxn modelId="{FCA82107-A611-4482-83F3-E365F9D7225A}" srcId="{84F162A0-C519-4325-9B5C-E5DE3D356469}" destId="{856E9108-957A-4AB0-BDDB-98A29E848AB4}" srcOrd="2" destOrd="0" parTransId="{A757D77F-7DC6-43F9-A7D7-C4C37D43F12F}" sibTransId="{A93F4467-91F2-4C2F-B2B6-1552DA895AC4}"/>
    <dgm:cxn modelId="{594F9019-92EB-4F87-BAFA-43E7F8140439}" srcId="{84F162A0-C519-4325-9B5C-E5DE3D356469}" destId="{620253C0-ABF2-492C-96E7-E9FA486211F1}" srcOrd="1" destOrd="0" parTransId="{639439C9-0C9B-44CD-9718-645A89B3F079}" sibTransId="{644B1CDB-048B-4EE9-B1EF-4C9CF13D4310}"/>
    <dgm:cxn modelId="{5D464A23-0D7A-4165-9AA3-7D3720117E9A}" type="presOf" srcId="{E127859B-D26B-4FAE-A635-FDAEA83D80C3}" destId="{2F717A60-A119-45CD-BD68-FC75F5132F71}" srcOrd="0" destOrd="0" presId="urn:microsoft.com/office/officeart/2011/layout/RadialPictureList"/>
    <dgm:cxn modelId="{EFA2184D-67AD-4B23-B904-1AEBB16ACCD1}" srcId="{6EF21AF7-82CA-4BC9-BE9B-201BE34475B7}" destId="{84F162A0-C519-4325-9B5C-E5DE3D356469}" srcOrd="0" destOrd="0" parTransId="{AF263546-22DD-467F-9D42-13E23EBC0ED6}" sibTransId="{2ED1F772-57F0-4BF2-BA39-45F6E8FCBF69}"/>
    <dgm:cxn modelId="{0E3D0A50-5074-4290-B7BC-166B66AA2486}" type="presOf" srcId="{84F162A0-C519-4325-9B5C-E5DE3D356469}" destId="{F9A2579B-2352-4026-8C28-12BE15A29CC0}" srcOrd="0" destOrd="0" presId="urn:microsoft.com/office/officeart/2011/layout/RadialPictureList"/>
    <dgm:cxn modelId="{24817F95-EE08-45AB-993D-5ADEC7DCEB60}" type="presOf" srcId="{6EF21AF7-82CA-4BC9-BE9B-201BE34475B7}" destId="{DE78C113-B868-480A-8B54-72063F3C790B}" srcOrd="0" destOrd="0" presId="urn:microsoft.com/office/officeart/2011/layout/RadialPictureList"/>
    <dgm:cxn modelId="{97B8B89B-E62F-413D-B790-677BE92986C4}" type="presOf" srcId="{856E9108-957A-4AB0-BDDB-98A29E848AB4}" destId="{DB510F45-9A6D-4C9D-9CB6-9AC13999B928}" srcOrd="0" destOrd="0" presId="urn:microsoft.com/office/officeart/2011/layout/RadialPictureList"/>
    <dgm:cxn modelId="{75FC28DB-0474-4E6E-956C-C99051DB2B12}" type="presOf" srcId="{620253C0-ABF2-492C-96E7-E9FA486211F1}" destId="{132F2265-6F9C-4B56-92DE-99ECA9ED4EE3}" srcOrd="0" destOrd="0" presId="urn:microsoft.com/office/officeart/2011/layout/RadialPictureList"/>
    <dgm:cxn modelId="{C60935E9-6FD5-4F28-8ECE-A1E635FAF372}" srcId="{84F162A0-C519-4325-9B5C-E5DE3D356469}" destId="{E127859B-D26B-4FAE-A635-FDAEA83D80C3}" srcOrd="0" destOrd="0" parTransId="{4232A6BA-7A63-4B0B-B65A-E269A7C97BA1}" sibTransId="{A9B5B2C3-F728-4D57-93BB-F0A5F662E73A}"/>
    <dgm:cxn modelId="{7A6D3786-F81B-4CDF-AD10-132167FFF01A}" type="presParOf" srcId="{DE78C113-B868-480A-8B54-72063F3C790B}" destId="{F9A2579B-2352-4026-8C28-12BE15A29CC0}" srcOrd="0" destOrd="0" presId="urn:microsoft.com/office/officeart/2011/layout/RadialPictureList"/>
    <dgm:cxn modelId="{FFB3D7F7-19AC-4506-8423-389D0FFCAB12}" type="presParOf" srcId="{DE78C113-B868-480A-8B54-72063F3C790B}" destId="{959D517F-F798-4610-ABD3-F4A62D5C96FD}" srcOrd="1" destOrd="0" presId="urn:microsoft.com/office/officeart/2011/layout/RadialPictureList"/>
    <dgm:cxn modelId="{C7951194-6392-4BA3-9396-CAF51373BC90}" type="presParOf" srcId="{DE78C113-B868-480A-8B54-72063F3C790B}" destId="{74D21DA6-F3BF-46D8-8D52-A85A4EFB4C41}" srcOrd="2" destOrd="0" presId="urn:microsoft.com/office/officeart/2011/layout/RadialPictureList"/>
    <dgm:cxn modelId="{70A2DC91-0292-4686-A6F1-718EE81F9866}" type="presParOf" srcId="{DE78C113-B868-480A-8B54-72063F3C790B}" destId="{2F717A60-A119-45CD-BD68-FC75F5132F71}" srcOrd="3" destOrd="0" presId="urn:microsoft.com/office/officeart/2011/layout/RadialPictureList"/>
    <dgm:cxn modelId="{228774F0-1A32-430A-8F65-E061CA465543}" type="presParOf" srcId="{DE78C113-B868-480A-8B54-72063F3C790B}" destId="{CF0B6499-7DCD-4028-B577-23A15D515B3F}" srcOrd="4" destOrd="0" presId="urn:microsoft.com/office/officeart/2011/layout/RadialPictureList"/>
    <dgm:cxn modelId="{AE8B53F2-16EF-4357-9889-C1EB2586652C}" type="presParOf" srcId="{CF0B6499-7DCD-4028-B577-23A15D515B3F}" destId="{09DF6F1B-8A9A-4008-97AE-E6D1AC6ABCA3}" srcOrd="0" destOrd="0" presId="urn:microsoft.com/office/officeart/2011/layout/RadialPictureList"/>
    <dgm:cxn modelId="{D8684475-30E6-4F44-B815-5ADC20037944}" type="presParOf" srcId="{DE78C113-B868-480A-8B54-72063F3C790B}" destId="{132F2265-6F9C-4B56-92DE-99ECA9ED4EE3}" srcOrd="5" destOrd="0" presId="urn:microsoft.com/office/officeart/2011/layout/RadialPictureList"/>
    <dgm:cxn modelId="{932D4544-3E43-4F61-A50E-482C1B9F0389}" type="presParOf" srcId="{DE78C113-B868-480A-8B54-72063F3C790B}" destId="{F7D1E059-F81B-4BD2-B21C-A9DA3509B192}" srcOrd="6" destOrd="0" presId="urn:microsoft.com/office/officeart/2011/layout/RadialPictureList"/>
    <dgm:cxn modelId="{3D4E1259-B0E9-4E82-93DA-44F748E77953}" type="presParOf" srcId="{F7D1E059-F81B-4BD2-B21C-A9DA3509B192}" destId="{0D3F1935-E908-4DB0-98F3-14381BF280C6}" srcOrd="0" destOrd="0" presId="urn:microsoft.com/office/officeart/2011/layout/RadialPictureList"/>
    <dgm:cxn modelId="{9A7CD146-712B-4F97-B4BE-AA237280696D}" type="presParOf" srcId="{DE78C113-B868-480A-8B54-72063F3C790B}" destId="{DB510F45-9A6D-4C9D-9CB6-9AC13999B928}" srcOrd="7" destOrd="0" presId="urn:microsoft.com/office/officeart/2011/layout/RadialPictur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91E827-4F9A-4DA0-9C5B-1CF7807A0504}">
      <dsp:nvSpPr>
        <dsp:cNvPr id="0" name=""/>
        <dsp:cNvSpPr/>
      </dsp:nvSpPr>
      <dsp:spPr>
        <a:xfrm>
          <a:off x="219894" y="201"/>
          <a:ext cx="1620117" cy="162011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a:solidFill>
                <a:srgbClr val="7030A0"/>
              </a:solidFill>
            </a:rPr>
            <a:t>Academic needs of all pupils</a:t>
          </a:r>
        </a:p>
      </dsp:txBody>
      <dsp:txXfrm>
        <a:off x="457155" y="237462"/>
        <a:ext cx="1145595" cy="1145595"/>
      </dsp:txXfrm>
    </dsp:sp>
    <dsp:sp modelId="{1A82ED51-090C-4BA3-BBE1-6262694FC171}">
      <dsp:nvSpPr>
        <dsp:cNvPr id="0" name=""/>
        <dsp:cNvSpPr/>
      </dsp:nvSpPr>
      <dsp:spPr>
        <a:xfrm>
          <a:off x="560119" y="1751872"/>
          <a:ext cx="939668" cy="939668"/>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a:p>
      </dsp:txBody>
      <dsp:txXfrm>
        <a:off x="684672" y="2111201"/>
        <a:ext cx="690562" cy="221010"/>
      </dsp:txXfrm>
    </dsp:sp>
    <dsp:sp modelId="{32DE7977-FCB9-4185-AF4F-CDDAF1269B7A}">
      <dsp:nvSpPr>
        <dsp:cNvPr id="0" name=""/>
        <dsp:cNvSpPr/>
      </dsp:nvSpPr>
      <dsp:spPr>
        <a:xfrm>
          <a:off x="219894" y="2823094"/>
          <a:ext cx="1620117" cy="162011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a:solidFill>
                <a:srgbClr val="7030A0"/>
              </a:solidFill>
            </a:rPr>
            <a:t>Spiritual development</a:t>
          </a:r>
        </a:p>
      </dsp:txBody>
      <dsp:txXfrm>
        <a:off x="457155" y="3060355"/>
        <a:ext cx="1145595" cy="1145595"/>
      </dsp:txXfrm>
    </dsp:sp>
    <dsp:sp modelId="{986C6FD2-3CF3-4721-B03B-05ABE95BD5CE}">
      <dsp:nvSpPr>
        <dsp:cNvPr id="0" name=""/>
        <dsp:cNvSpPr/>
      </dsp:nvSpPr>
      <dsp:spPr>
        <a:xfrm>
          <a:off x="2083030" y="1920364"/>
          <a:ext cx="515197" cy="60268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a:p>
      </dsp:txBody>
      <dsp:txXfrm>
        <a:off x="2083030" y="2040901"/>
        <a:ext cx="360638" cy="361609"/>
      </dsp:txXfrm>
    </dsp:sp>
    <dsp:sp modelId="{C71166A3-8324-4437-9FCF-B4324DAA9818}">
      <dsp:nvSpPr>
        <dsp:cNvPr id="0" name=""/>
        <dsp:cNvSpPr/>
      </dsp:nvSpPr>
      <dsp:spPr>
        <a:xfrm>
          <a:off x="2812082" y="601588"/>
          <a:ext cx="3240235" cy="324023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r>
            <a:rPr lang="en-US" sz="3600" kern="1200">
              <a:solidFill>
                <a:srgbClr val="7030A0"/>
              </a:solidFill>
            </a:rPr>
            <a:t>Wisdom, knowledge,</a:t>
          </a:r>
        </a:p>
        <a:p>
          <a:pPr marL="0" lvl="0" indent="0" algn="ctr" defTabSz="1600200">
            <a:lnSpc>
              <a:spcPct val="90000"/>
            </a:lnSpc>
            <a:spcBef>
              <a:spcPct val="0"/>
            </a:spcBef>
            <a:spcAft>
              <a:spcPct val="35000"/>
            </a:spcAft>
            <a:buNone/>
          </a:pPr>
          <a:r>
            <a:rPr lang="en-US" sz="3600" kern="1200">
              <a:solidFill>
                <a:srgbClr val="7030A0"/>
              </a:solidFill>
            </a:rPr>
            <a:t>skills</a:t>
          </a:r>
        </a:p>
      </dsp:txBody>
      <dsp:txXfrm>
        <a:off x="3286603" y="1076109"/>
        <a:ext cx="2291193" cy="229119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DB1CE6-044D-42C7-8F8B-3F5949D9B611}">
      <dsp:nvSpPr>
        <dsp:cNvPr id="0" name=""/>
        <dsp:cNvSpPr/>
      </dsp:nvSpPr>
      <dsp:spPr>
        <a:xfrm>
          <a:off x="2377517" y="1782580"/>
          <a:ext cx="2915622" cy="171936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ysClr val="windowText" lastClr="000000"/>
              </a:solidFill>
            </a:rPr>
            <a:t>Hope, </a:t>
          </a:r>
        </a:p>
        <a:p>
          <a:pPr marL="0" lvl="0" indent="0" algn="ctr" defTabSz="889000">
            <a:lnSpc>
              <a:spcPct val="90000"/>
            </a:lnSpc>
            <a:spcBef>
              <a:spcPct val="0"/>
            </a:spcBef>
            <a:spcAft>
              <a:spcPct val="35000"/>
            </a:spcAft>
            <a:buNone/>
          </a:pPr>
          <a:r>
            <a:rPr lang="en-US" sz="2000" kern="1200" dirty="0">
              <a:solidFill>
                <a:sysClr val="windowText" lastClr="000000"/>
              </a:solidFill>
            </a:rPr>
            <a:t>Aspiration and Courageous Advocacy </a:t>
          </a:r>
        </a:p>
      </dsp:txBody>
      <dsp:txXfrm>
        <a:off x="2461449" y="1866512"/>
        <a:ext cx="2747758" cy="1551496"/>
      </dsp:txXfrm>
    </dsp:sp>
    <dsp:sp modelId="{632108ED-7037-4DB1-A661-24F29DADBD4D}">
      <dsp:nvSpPr>
        <dsp:cNvPr id="0" name=""/>
        <dsp:cNvSpPr/>
      </dsp:nvSpPr>
      <dsp:spPr>
        <a:xfrm rot="15880545">
          <a:off x="3557804" y="1602714"/>
          <a:ext cx="361290" cy="0"/>
        </a:xfrm>
        <a:custGeom>
          <a:avLst/>
          <a:gdLst/>
          <a:ahLst/>
          <a:cxnLst/>
          <a:rect l="0" t="0" r="0" b="0"/>
          <a:pathLst>
            <a:path>
              <a:moveTo>
                <a:pt x="0" y="0"/>
              </a:moveTo>
              <a:lnTo>
                <a:pt x="361290" y="0"/>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F655DFD-B17B-4245-9218-05AC35643807}">
      <dsp:nvSpPr>
        <dsp:cNvPr id="0" name=""/>
        <dsp:cNvSpPr/>
      </dsp:nvSpPr>
      <dsp:spPr>
        <a:xfrm>
          <a:off x="1239908" y="113648"/>
          <a:ext cx="4841546" cy="130920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ysClr val="windowText" lastClr="000000"/>
              </a:solidFill>
            </a:rPr>
            <a:t>School's vision and values developing aspiration in all pupils - perseverance, overcoming barriers to learning </a:t>
          </a:r>
        </a:p>
      </dsp:txBody>
      <dsp:txXfrm>
        <a:off x="1303818" y="177558"/>
        <a:ext cx="4713726" cy="1181380"/>
      </dsp:txXfrm>
    </dsp:sp>
    <dsp:sp modelId="{46201EF2-83BA-4328-9486-A42E4484F011}">
      <dsp:nvSpPr>
        <dsp:cNvPr id="0" name=""/>
        <dsp:cNvSpPr/>
      </dsp:nvSpPr>
      <dsp:spPr>
        <a:xfrm rot="2547746">
          <a:off x="4743565" y="3582186"/>
          <a:ext cx="237728" cy="0"/>
        </a:xfrm>
        <a:custGeom>
          <a:avLst/>
          <a:gdLst/>
          <a:ahLst/>
          <a:cxnLst/>
          <a:rect l="0" t="0" r="0" b="0"/>
          <a:pathLst>
            <a:path>
              <a:moveTo>
                <a:pt x="0" y="0"/>
              </a:moveTo>
              <a:lnTo>
                <a:pt x="237728" y="0"/>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3887F5B-5C53-468A-8302-A91B2E700174}">
      <dsp:nvSpPr>
        <dsp:cNvPr id="0" name=""/>
        <dsp:cNvSpPr/>
      </dsp:nvSpPr>
      <dsp:spPr>
        <a:xfrm>
          <a:off x="3964339" y="3662432"/>
          <a:ext cx="3589369" cy="1480502"/>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ysClr val="windowText" lastClr="000000"/>
              </a:solidFill>
            </a:rPr>
            <a:t>Curriculum opportunities for pupils  to look beyond themselves, ask 'big questions' understand disadvantage, deprivation, exploitation</a:t>
          </a:r>
        </a:p>
      </dsp:txBody>
      <dsp:txXfrm>
        <a:off x="4036611" y="3734704"/>
        <a:ext cx="3444825" cy="1335958"/>
      </dsp:txXfrm>
    </dsp:sp>
    <dsp:sp modelId="{F26A388B-3B99-4501-9333-A7F75FCB17B1}">
      <dsp:nvSpPr>
        <dsp:cNvPr id="0" name=""/>
        <dsp:cNvSpPr/>
      </dsp:nvSpPr>
      <dsp:spPr>
        <a:xfrm rot="8242241">
          <a:off x="2651036" y="3599624"/>
          <a:ext cx="288470" cy="0"/>
        </a:xfrm>
        <a:custGeom>
          <a:avLst/>
          <a:gdLst/>
          <a:ahLst/>
          <a:cxnLst/>
          <a:rect l="0" t="0" r="0" b="0"/>
          <a:pathLst>
            <a:path>
              <a:moveTo>
                <a:pt x="0" y="0"/>
              </a:moveTo>
              <a:lnTo>
                <a:pt x="288470" y="0"/>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CF98CE5-9135-487A-9BD8-033A128DF697}">
      <dsp:nvSpPr>
        <dsp:cNvPr id="0" name=""/>
        <dsp:cNvSpPr/>
      </dsp:nvSpPr>
      <dsp:spPr>
        <a:xfrm>
          <a:off x="43934" y="3697308"/>
          <a:ext cx="3685539" cy="147729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ysClr val="windowText" lastClr="000000"/>
              </a:solidFill>
            </a:rPr>
            <a:t>Charitable works connected to the school vision and values.  Opportunities for social action and challenging injustice</a:t>
          </a:r>
        </a:p>
      </dsp:txBody>
      <dsp:txXfrm>
        <a:off x="116049" y="3769423"/>
        <a:ext cx="3541309" cy="133306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C1887E-D348-40CA-8117-3A95DA98A748}">
      <dsp:nvSpPr>
        <dsp:cNvPr id="0" name=""/>
        <dsp:cNvSpPr/>
      </dsp:nvSpPr>
      <dsp:spPr>
        <a:xfrm>
          <a:off x="2412267" y="-7961"/>
          <a:ext cx="3024336" cy="3024336"/>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solidFill>
                <a:schemeClr val="bg1"/>
              </a:solidFill>
            </a:rPr>
            <a:t>Relationships underpinned by the school's Christian vision and values - forgiveness and reconciliation</a:t>
          </a:r>
        </a:p>
      </dsp:txBody>
      <dsp:txXfrm>
        <a:off x="3168351" y="1504207"/>
        <a:ext cx="1512168" cy="1512168"/>
      </dsp:txXfrm>
    </dsp:sp>
    <dsp:sp modelId="{77329665-0351-4C11-8C62-6A9BB314FC23}">
      <dsp:nvSpPr>
        <dsp:cNvPr id="0" name=""/>
        <dsp:cNvSpPr/>
      </dsp:nvSpPr>
      <dsp:spPr>
        <a:xfrm>
          <a:off x="900099" y="3016374"/>
          <a:ext cx="3024336" cy="3024336"/>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solidFill>
                <a:schemeClr val="bg1"/>
              </a:solidFill>
            </a:rPr>
            <a:t>Global partnership links as well as with the diocese</a:t>
          </a:r>
        </a:p>
      </dsp:txBody>
      <dsp:txXfrm>
        <a:off x="1656183" y="4528542"/>
        <a:ext cx="1512168" cy="1512168"/>
      </dsp:txXfrm>
    </dsp:sp>
    <dsp:sp modelId="{CD59AF67-0A9A-4A86-BCE8-C11847F3B23F}">
      <dsp:nvSpPr>
        <dsp:cNvPr id="0" name=""/>
        <dsp:cNvSpPr/>
      </dsp:nvSpPr>
      <dsp:spPr>
        <a:xfrm rot="10800000">
          <a:off x="2412267" y="3000451"/>
          <a:ext cx="3024336" cy="3056182"/>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endParaRPr lang="en-US" sz="2400" kern="1200" dirty="0">
            <a:solidFill>
              <a:srgbClr val="C00000"/>
            </a:solidFill>
          </a:endParaRPr>
        </a:p>
      </dsp:txBody>
      <dsp:txXfrm rot="10800000">
        <a:off x="3168351" y="3000451"/>
        <a:ext cx="1512168" cy="1528091"/>
      </dsp:txXfrm>
    </dsp:sp>
    <dsp:sp modelId="{DD94A2CB-48D4-4BC6-B473-29DBEEFDE97C}">
      <dsp:nvSpPr>
        <dsp:cNvPr id="0" name=""/>
        <dsp:cNvSpPr/>
      </dsp:nvSpPr>
      <dsp:spPr>
        <a:xfrm>
          <a:off x="3924435" y="3016374"/>
          <a:ext cx="3024336" cy="3024336"/>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solidFill>
                <a:schemeClr val="bg1"/>
              </a:solidFill>
            </a:rPr>
            <a:t>Mental health and well-being - sense of belonging, embracing and celebrating difference</a:t>
          </a:r>
        </a:p>
      </dsp:txBody>
      <dsp:txXfrm>
        <a:off x="4680519" y="4528542"/>
        <a:ext cx="1512168" cy="151216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A2579B-2352-4026-8C28-12BE15A29CC0}">
      <dsp:nvSpPr>
        <dsp:cNvPr id="0" name=""/>
        <dsp:cNvSpPr/>
      </dsp:nvSpPr>
      <dsp:spPr>
        <a:xfrm>
          <a:off x="1218000" y="1315921"/>
          <a:ext cx="2361905" cy="2362022"/>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6990" tIns="46990" rIns="46990" bIns="46990" numCol="1" spcCol="1270" anchor="ctr" anchorCtr="0">
          <a:noAutofit/>
        </a:bodyPr>
        <a:lstStyle/>
        <a:p>
          <a:pPr marL="0" lvl="0" indent="0" algn="ctr" defTabSz="1644650">
            <a:lnSpc>
              <a:spcPct val="90000"/>
            </a:lnSpc>
            <a:spcBef>
              <a:spcPct val="0"/>
            </a:spcBef>
            <a:spcAft>
              <a:spcPct val="35000"/>
            </a:spcAft>
            <a:buNone/>
          </a:pPr>
          <a:r>
            <a:rPr lang="en-US" sz="3700" kern="1200" dirty="0"/>
            <a:t>Dignity and Respect</a:t>
          </a:r>
        </a:p>
      </dsp:txBody>
      <dsp:txXfrm>
        <a:off x="1563893" y="1661831"/>
        <a:ext cx="1670119" cy="1670202"/>
      </dsp:txXfrm>
    </dsp:sp>
    <dsp:sp modelId="{959D517F-F798-4610-ABD3-F4A62D5C96FD}">
      <dsp:nvSpPr>
        <dsp:cNvPr id="0" name=""/>
        <dsp:cNvSpPr/>
      </dsp:nvSpPr>
      <dsp:spPr>
        <a:xfrm>
          <a:off x="0" y="2638"/>
          <a:ext cx="4761212" cy="4963274"/>
        </a:xfrm>
        <a:prstGeom prst="blockArc">
          <a:avLst>
            <a:gd name="adj1" fmla="val 17527788"/>
            <a:gd name="adj2" fmla="val 4119114"/>
            <a:gd name="adj3" fmla="val 5750"/>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4D21DA6-F3BF-46D8-8D52-A85A4EFB4C41}">
      <dsp:nvSpPr>
        <dsp:cNvPr id="0" name=""/>
        <dsp:cNvSpPr/>
      </dsp:nvSpPr>
      <dsp:spPr>
        <a:xfrm>
          <a:off x="3505810" y="421042"/>
          <a:ext cx="1265281" cy="1265635"/>
        </a:xfrm>
        <a:prstGeom prst="ellipse">
          <a:avLst/>
        </a:prstGeom>
        <a:solidFill>
          <a:schemeClr val="accent3">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F717A60-A119-45CD-BD68-FC75F5132F71}">
      <dsp:nvSpPr>
        <dsp:cNvPr id="0" name=""/>
        <dsp:cNvSpPr/>
      </dsp:nvSpPr>
      <dsp:spPr>
        <a:xfrm>
          <a:off x="4788564" y="362885"/>
          <a:ext cx="1693628" cy="12249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l" defTabSz="622300">
            <a:lnSpc>
              <a:spcPct val="90000"/>
            </a:lnSpc>
            <a:spcBef>
              <a:spcPct val="0"/>
            </a:spcBef>
            <a:spcAft>
              <a:spcPct val="10000"/>
            </a:spcAft>
            <a:buNone/>
          </a:pPr>
          <a:r>
            <a:rPr lang="en-US" sz="1400" kern="1200"/>
            <a:t>Upholding the dignity and value of all, protecting all members of the school community</a:t>
          </a:r>
        </a:p>
      </dsp:txBody>
      <dsp:txXfrm>
        <a:off x="4788564" y="362885"/>
        <a:ext cx="1693628" cy="1224936"/>
      </dsp:txXfrm>
    </dsp:sp>
    <dsp:sp modelId="{09DF6F1B-8A9A-4008-97AE-E6D1AC6ABCA3}">
      <dsp:nvSpPr>
        <dsp:cNvPr id="0" name=""/>
        <dsp:cNvSpPr/>
      </dsp:nvSpPr>
      <dsp:spPr>
        <a:xfrm>
          <a:off x="3994845" y="1860888"/>
          <a:ext cx="1265281" cy="1265635"/>
        </a:xfrm>
        <a:prstGeom prst="ellipse">
          <a:avLst/>
        </a:prstGeom>
        <a:solidFill>
          <a:schemeClr val="accent3">
            <a:tint val="50000"/>
            <a:hueOff val="5376099"/>
            <a:satOff val="-7054"/>
            <a:lumOff val="-69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32F2265-6F9C-4B56-92DE-99ECA9ED4EE3}">
      <dsp:nvSpPr>
        <dsp:cNvPr id="0" name=""/>
        <dsp:cNvSpPr/>
      </dsp:nvSpPr>
      <dsp:spPr>
        <a:xfrm>
          <a:off x="5363155" y="1878046"/>
          <a:ext cx="1693628" cy="16625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l" defTabSz="622300">
            <a:lnSpc>
              <a:spcPct val="90000"/>
            </a:lnSpc>
            <a:spcBef>
              <a:spcPct val="0"/>
            </a:spcBef>
            <a:spcAft>
              <a:spcPct val="10000"/>
            </a:spcAft>
            <a:buNone/>
          </a:pPr>
          <a:r>
            <a:rPr lang="en-US" sz="1400" b="0" kern="1200" dirty="0"/>
            <a:t>Leaders ensure whole curriculum provide opportunities for all pupils to understand, respect and celebrate difference and diversity </a:t>
          </a:r>
        </a:p>
        <a:p>
          <a:pPr marL="0" lvl="0" indent="0" algn="l" defTabSz="622300">
            <a:lnSpc>
              <a:spcPct val="90000"/>
            </a:lnSpc>
            <a:spcBef>
              <a:spcPct val="0"/>
            </a:spcBef>
            <a:spcAft>
              <a:spcPct val="10000"/>
            </a:spcAft>
            <a:buNone/>
          </a:pPr>
          <a:endParaRPr lang="en-US" sz="1600" b="0" kern="1200" dirty="0"/>
        </a:p>
        <a:p>
          <a:pPr marL="0" lvl="0" indent="0" algn="l" defTabSz="622300">
            <a:lnSpc>
              <a:spcPct val="90000"/>
            </a:lnSpc>
            <a:spcBef>
              <a:spcPct val="0"/>
            </a:spcBef>
            <a:spcAft>
              <a:spcPct val="10000"/>
            </a:spcAft>
            <a:buNone/>
          </a:pPr>
          <a:endParaRPr lang="en-US" sz="1600" b="0" kern="1200" dirty="0"/>
        </a:p>
      </dsp:txBody>
      <dsp:txXfrm>
        <a:off x="5363155" y="1878046"/>
        <a:ext cx="1693628" cy="1662507"/>
      </dsp:txXfrm>
    </dsp:sp>
    <dsp:sp modelId="{0D3F1935-E908-4DB0-98F3-14381BF280C6}">
      <dsp:nvSpPr>
        <dsp:cNvPr id="0" name=""/>
        <dsp:cNvSpPr/>
      </dsp:nvSpPr>
      <dsp:spPr>
        <a:xfrm>
          <a:off x="3505810" y="3321084"/>
          <a:ext cx="1265281" cy="1265635"/>
        </a:xfrm>
        <a:prstGeom prst="ellipse">
          <a:avLst/>
        </a:prstGeom>
        <a:solidFill>
          <a:schemeClr val="accent3">
            <a:tint val="50000"/>
            <a:hueOff val="10752198"/>
            <a:satOff val="-14108"/>
            <a:lumOff val="-138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B510F45-9A6D-4C9D-9CB6-9AC13999B928}">
      <dsp:nvSpPr>
        <dsp:cNvPr id="0" name=""/>
        <dsp:cNvSpPr/>
      </dsp:nvSpPr>
      <dsp:spPr>
        <a:xfrm>
          <a:off x="5163635" y="3486462"/>
          <a:ext cx="1693628" cy="12249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l" defTabSz="622300">
            <a:lnSpc>
              <a:spcPct val="90000"/>
            </a:lnSpc>
            <a:spcBef>
              <a:spcPct val="0"/>
            </a:spcBef>
            <a:spcAft>
              <a:spcPct val="10000"/>
            </a:spcAft>
            <a:buNone/>
          </a:pPr>
          <a:r>
            <a:rPr lang="en-US" sz="1400" kern="1200"/>
            <a:t>Relationships and sex education policies/approaches to ensure children are able to cherish themselves and others as unique and wonderfully made </a:t>
          </a:r>
        </a:p>
      </dsp:txBody>
      <dsp:txXfrm>
        <a:off x="5163635" y="3486462"/>
        <a:ext cx="1693628" cy="1224936"/>
      </dsp:txXfrm>
    </dsp:sp>
  </dsp:spTree>
</dsp:drawing>
</file>

<file path=ppt/diagrams/layout1.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2.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layout4.xml><?xml version="1.0" encoding="utf-8"?>
<dgm:layoutDef xmlns:dgm="http://schemas.openxmlformats.org/drawingml/2006/diagram" xmlns:a="http://schemas.openxmlformats.org/drawingml/2006/main" uniqueId="urn:microsoft.com/office/officeart/2011/layout/RadialPictureList">
  <dgm:title val="Radial Picture List"/>
  <dgm:desc val="Use to show relationships to a central idea. The Level 1 shape contains text and all Level 2 shapes contain a picture with corresponding text. Limited to four Level 2 pictures.  Unused pictures do not appear, but remain available if you switch layouts. Works best with a small amount of Level 2 text."/>
  <dgm:catLst>
    <dgm:cat type="picture" pri="2500"/>
    <dgm:cat type="officeonline" pri="2500"/>
  </dgm:catLst>
  <dgm:samp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sampData>
  <dgm:styleData>
    <dgm:dataModel>
      <dgm:ptLst>
        <dgm:pt modelId="0" type="doc"/>
        <dgm:pt modelId="10">
          <dgm:prSet phldr="1"/>
        </dgm:pt>
        <dgm:pt modelId="11">
          <dgm:prSet phldr="1"/>
        </dgm:pt>
        <dgm:pt modelId="12">
          <dgm:prSet phldr="1"/>
        </dgm:pt>
      </dgm:ptLst>
      <dgm:cxnLst>
        <dgm:cxn modelId="1" srcId="0" destId="10" srcOrd="0" destOrd="0"/>
        <dgm:cxn modelId="2" srcId="10" destId="11" srcOrd="0" destOrd="0"/>
        <dgm:cxn modelId="3" srcId="10" destId="12" srcOrd="1"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Lst>
      <dgm:cxnLst>
        <dgm:cxn modelId="1" srcId="0" destId="10" srcOrd="0" destOrd="0"/>
        <dgm:cxn modelId="2" srcId="10" destId="11" srcOrd="0" destOrd="0"/>
        <dgm:cxn modelId="3" srcId="10" destId="12" srcOrd="1" destOrd="0"/>
        <dgm:cxn modelId="4" srcId="10" destId="13" srcOrd="2" destOrd="0"/>
        <dgm:cxn modelId="5" srcId="10" destId="14" srcOrd="3" destOrd="0"/>
      </dgm:cxnLst>
      <dgm:bg/>
      <dgm:whole/>
    </dgm:dataModel>
  </dgm:clrData>
  <dgm:layoutNode name="Name0">
    <dgm:varLst>
      <dgm:chMax val="1"/>
      <dgm:chPref val="1"/>
      <dgm:dir/>
      <dgm:resizeHandles/>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equ" val="1">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l" for="ch" forName="Accent" refType="w" fact="0"/>
              <dgm:constr type="t" for="ch" forName="Accent" refType="h" fact="0"/>
              <dgm:constr type="w" for="ch" forName="Accent" refType="w" fact="0.6747"/>
              <dgm:constr type="h" for="ch" forName="Accent" refType="h"/>
              <dgm:constr type="l" for="ch" forName="Child1" refType="w" fact="0.76"/>
              <dgm:constr type="t" for="ch" forName="Child1" refType="h" fact="0.3739"/>
              <dgm:constr type="w" for="ch" forName="Child1" refType="w" fact="0.24"/>
              <dgm:constr type="h" for="ch" forName="Child1" refType="h" fact="0.255"/>
              <dgm:constr type="l" for="ch" forName="Parent" refType="w" fact="0.1726"/>
              <dgm:constr type="t" for="ch" forName="Parent" refType="h" fact="0.2646"/>
              <dgm:constr type="w" for="ch" forName="Parent" refType="w" fact="0.3347"/>
              <dgm:constr type="h" for="ch" forName="Parent" refType="h" fact="0.4759"/>
              <dgm:constr type="l" for="ch" forName="Image1" refType="w" fact="0.5661"/>
              <dgm:constr type="t" for="ch" forName="Image1" refType="h" fact="0.3744"/>
              <dgm:constr type="w" for="ch" forName="Image1" refType="w" fact="0.1793"/>
              <dgm:constr type="h" for="ch" forName="Image1" refType="h" fact="0.255"/>
            </dgm:constrLst>
          </dgm:if>
          <dgm:if name="Name6" axis="ch ch" ptType="node node" st="1 1" cnt="1 0" func="cnt" op="equ" val="2">
            <dgm:alg type="composite">
              <dgm:param type="ar" val="1.381"/>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 refType="w" fact="0"/>
              <dgm:constr type="t" for="ch" forName="Accent" refType="h" fact="0"/>
              <dgm:constr type="w" for="ch" forName="Accent" refType="w" fact="0.6946"/>
              <dgm:constr type="h" for="ch" forName="Accent" refType="h"/>
              <dgm:constr type="l" for="ch" forName="Parent" refType="w" fact="0.1777"/>
              <dgm:constr type="t" for="ch" forName="Parent" refType="h" fact="0.2646"/>
              <dgm:constr type="w" for="ch" forName="Parent" refType="w" fact="0.3446"/>
              <dgm:constr type="h" for="ch" forName="Parent" refType="h" fact="0.4759"/>
              <dgm:constr type="l" for="ch" forName="Image1" refType="w" fact="0.5531"/>
              <dgm:constr type="t" for="ch" forName="Image1" refType="h" fact="0.1585"/>
              <dgm:constr type="w" for="ch" forName="Image1" refType="w" fact="0.1846"/>
              <dgm:constr type="h" for="ch" forName="Image1" refType="h" fact="0.255"/>
              <dgm:constr type="l" for="ch" forName="Image2" refType="w" fact="0.5531"/>
              <dgm:constr type="t" for="ch" forName="Image2" refType="h" fact="0.5624"/>
              <dgm:constr type="w" for="ch" forName="Image2" refType="w" fact="0.1846"/>
              <dgm:constr type="h" for="ch" forName="Image2" refType="h" fact="0.255"/>
              <dgm:constr type="l" for="ch" forName="Child1" refType="w" fact="0.7529"/>
              <dgm:constr type="t" for="ch" forName="Child1" refType="h" fact="0.1618"/>
              <dgm:constr type="w" for="ch" forName="Child1" refType="w" fact="0.2471"/>
              <dgm:constr type="h" for="ch" forName="Child1" refType="h" fact="0.2468"/>
              <dgm:constr type="l" for="ch" forName="Child2" refType="w" fact="0.7529"/>
              <dgm:constr type="t" for="ch" forName="Child2" refType="h" fact="0.5657"/>
              <dgm:constr type="w" for="ch" forName="Child2" refType="w" fact="0.2471"/>
              <dgm:constr type="h" for="ch" forName="Child2" refType="h" fact="0.2468"/>
            </dgm:constrLst>
          </dgm:if>
          <dgm:if name="Name7" axis="ch ch" ptType="node node" st="1 1" cnt="1 0" func="cnt" op="equ" val="3">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 refType="w" fact="0"/>
              <dgm:constr type="t" for="ch" forName="Accent" refType="h" fact="0"/>
              <dgm:constr type="w" for="ch" forName="Accent" refType="w" fact="0.6747"/>
              <dgm:constr type="h" for="ch" forName="Accent" refType="h"/>
              <dgm:constr type="l" for="ch" forName="Parent" refType="w" fact="0.1726"/>
              <dgm:constr type="t" for="ch" forName="Parent" refType="h" fact="0.2646"/>
              <dgm:constr type="w" for="ch" forName="Parent" refType="w" fact="0.3347"/>
              <dgm:constr type="h" for="ch" forName="Parent" refType="h" fact="0.4759"/>
              <dgm:constr type="l" for="ch" forName="Image1" refType="w" fact="0.4968"/>
              <dgm:constr type="t" for="ch" forName="Image1" refType="h" fact="0.0843"/>
              <dgm:constr type="w" for="ch" forName="Image1" refType="w" fact="0.1793"/>
              <dgm:constr type="h" for="ch" forName="Image1" refType="h" fact="0.255"/>
              <dgm:constr type="l" for="ch" forName="Image2" refType="w" fact="0.5661"/>
              <dgm:constr type="t" for="ch" forName="Image2" refType="h" fact="0.3744"/>
              <dgm:constr type="w" for="ch" forName="Image2" refType="w" fact="0.1793"/>
              <dgm:constr type="h" for="ch" forName="Image2" refType="h" fact="0.255"/>
              <dgm:constr type="l" for="ch" forName="Image3" refType="w" fact="0.4968"/>
              <dgm:constr type="t" for="ch" forName="Image3" refType="h" fact="0.6686"/>
              <dgm:constr type="w" for="ch" forName="Image3" refType="w" fact="0.1793"/>
              <dgm:constr type="h" for="ch" forName="Image3" refType="h" fact="0.255"/>
              <dgm:constr type="l" for="ch" forName="Child1" refType="w" fact="0.6897"/>
              <dgm:constr type="t" for="ch" forName="Child1" refType="h" fact="0.0884"/>
              <dgm:constr type="w" for="ch" forName="Child1" refType="w" fact="0.24"/>
              <dgm:constr type="h" for="ch" forName="Child1" refType="h" fact="0.2468"/>
              <dgm:constr type="l" for="ch" forName="Child2" refType="w" fact="0.76"/>
              <dgm:constr type="t" for="ch" forName="Child2" refType="h" fact="0.378"/>
              <dgm:constr type="w" for="ch" forName="Child2" refType="w" fact="0.24"/>
              <dgm:constr type="h" for="ch" forName="Child2" refType="h" fact="0.2468"/>
              <dgm:constr type="l" for="ch" forName="Child3" refType="w" fact="0.6897"/>
              <dgm:constr type="t" for="ch" forName="Child3" refType="h" fact="0.6738"/>
              <dgm:constr type="w" for="ch" forName="Child3" refType="w" fact="0.24"/>
              <dgm:constr type="h" for="ch" forName="Child3" refType="h" fact="0.2468"/>
            </dgm:constrLst>
          </dgm:if>
          <dgm:else name="Name8">
            <dgm:alg type="composite">
              <dgm:param type="ar" val="1.2852"/>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 refType="w" fact="0"/>
              <dgm:constr type="t" for="ch" forName="Accent" refType="h" fact="0.0361"/>
              <dgm:constr type="w" for="ch" forName="Accent" refType="w" fact="0.6865"/>
              <dgm:constr type="h" for="ch" forName="Accent" refType="h" fact="0.9197"/>
              <dgm:constr type="l" for="ch" forName="Parent" refType="w" fact="0.1756"/>
              <dgm:constr type="t" for="ch" forName="Parent" refType="h" fact="0.2795"/>
              <dgm:constr type="w" for="ch" forName="Parent" refType="w" fact="0.3406"/>
              <dgm:constr type="h" for="ch" forName="Parent" refType="h" fact="0.4377"/>
              <dgm:constr type="l" for="ch" forName="Image1" refType="w" fact="0.425"/>
              <dgm:constr type="t" for="ch" forName="Image1" refType="h" fact="0"/>
              <dgm:constr type="w" for="ch" forName="Image1" refType="w" fact="0.1825"/>
              <dgm:constr type="h" for="ch" forName="Image1" refType="h" fact="0.2345"/>
              <dgm:constr type="l" for="ch" forName="Image2" refType="w" fact="0.5598"/>
              <dgm:constr type="t" for="ch" forName="Image2" refType="h" fact="0.2184"/>
              <dgm:constr type="w" for="ch" forName="Image2" refType="w" fact="0.1825"/>
              <dgm:constr type="h" for="ch" forName="Image2" refType="h" fact="0.2345"/>
              <dgm:constr type="l" for="ch" forName="Image3" refType="w" fact="0.5591"/>
              <dgm:constr type="t" for="ch" forName="Image3" refType="h" fact="0.5395"/>
              <dgm:constr type="w" for="ch" forName="Image3" refType="w" fact="0.1825"/>
              <dgm:constr type="h" for="ch" forName="Image3" refType="h" fact="0.2345"/>
              <dgm:constr type="l" for="ch" forName="Image4" refType="w" fact="0.425"/>
              <dgm:constr type="t" for="ch" forName="Image4" refType="h" fact="0.7655"/>
              <dgm:constr type="w" for="ch" forName="Image4" refType="w" fact="0.1825"/>
              <dgm:constr type="h" for="ch" forName="Image4" refType="h" fact="0.2345"/>
              <dgm:constr type="l" for="ch" forName="Child1" refType="w" fact="0.6214"/>
              <dgm:constr type="t" for="ch" forName="Child1" refType="h" fact="0.003"/>
              <dgm:constr type="w" for="ch" forName="Child1" refType="w" fact="0.2443"/>
              <dgm:constr type="h" for="ch" forName="Child1" refType="h" fact="0.227"/>
              <dgm:constr type="l" for="ch" forName="Child2" refType="w" fact="0.7557"/>
              <dgm:constr type="t" for="ch" forName="Child2" refType="h" fact="0.2225"/>
              <dgm:constr type="w" for="ch" forName="Child2" refType="w" fact="0.2443"/>
              <dgm:constr type="h" for="ch" forName="Child2" refType="h" fact="0.227"/>
              <dgm:constr type="l" for="ch" forName="Child3" refType="w" fact="0.7557"/>
              <dgm:constr type="t" for="ch" forName="Child3" refType="h" fact="0.5433"/>
              <dgm:constr type="w" for="ch" forName="Child3" refType="w" fact="0.2443"/>
              <dgm:constr type="h" for="ch" forName="Child3" refType="h" fact="0.227"/>
              <dgm:constr type="l" for="ch" forName="Child4" refType="w" fact="0.6214"/>
              <dgm:constr type="t" for="ch" forName="Child4" refType="h" fact="0.7703"/>
              <dgm:constr type="w" for="ch" forName="Child4" refType="w" fact="0.2443"/>
              <dgm:constr type="h" for="ch" forName="Child4" refType="h" fact="0.227"/>
            </dgm:constrLst>
          </dgm:else>
        </dgm:choose>
      </dgm:if>
      <dgm:else name="Name9">
        <dgm:choose name="Name10">
          <dgm:if name="Name11" axis="ch ch" ptType="node node" st="1 1" cnt="1 0" func="cnt" op="equ" val="0">
            <dgm:alg type="composite">
              <dgm:param type="ar" val="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2" axis="ch ch" ptType="node node" st="1 1" cnt="1 0" func="cnt" op="equ" val="1">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r" for="ch" forName="Accent" refType="w"/>
              <dgm:constr type="t" for="ch" forName="Accent" refType="h" fact="0"/>
              <dgm:constr type="w" for="ch" forName="Accent" refType="w" fact="0.6747"/>
              <dgm:constr type="h" for="ch" forName="Accent" refType="h"/>
              <dgm:constr type="r" for="ch" forName="Child1" refType="w" fact="0.24"/>
              <dgm:constr type="t" for="ch" forName="Child1" refType="h" fact="0.3739"/>
              <dgm:constr type="w" for="ch" forName="Child1" refType="w" fact="0.24"/>
              <dgm:constr type="h" for="ch" forName="Child1" refType="h" fact="0.255"/>
              <dgm:constr type="r" for="ch" forName="Parent" refType="w" fact="0.8274"/>
              <dgm:constr type="t" for="ch" forName="Parent" refType="h" fact="0.2646"/>
              <dgm:constr type="w" for="ch" forName="Parent" refType="w" fact="0.3347"/>
              <dgm:constr type="h" for="ch" forName="Parent" refType="h" fact="0.4759"/>
              <dgm:constr type="r" for="ch" forName="Image1" refType="w" fact="0.4339"/>
              <dgm:constr type="t" for="ch" forName="Image1" refType="h" fact="0.3744"/>
              <dgm:constr type="w" for="ch" forName="Image1" refType="w" fact="0.1793"/>
              <dgm:constr type="h" for="ch" forName="Image1" refType="h" fact="0.255"/>
            </dgm:constrLst>
          </dgm:if>
          <dgm:if name="Name13" axis="ch ch" ptType="node node" st="1 1" cnt="1 0" func="cnt" op="equ" val="2">
            <dgm:alg type="composite">
              <dgm:param type="ar" val="1.381"/>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 refType="w"/>
              <dgm:constr type="t" for="ch" forName="Accent" refType="h" fact="0"/>
              <dgm:constr type="w" for="ch" forName="Accent" refType="w" fact="0.6946"/>
              <dgm:constr type="h" for="ch" forName="Accent" refType="h"/>
              <dgm:constr type="r" for="ch" forName="Parent" refType="w" fact="0.8223"/>
              <dgm:constr type="t" for="ch" forName="Parent" refType="h" fact="0.2646"/>
              <dgm:constr type="w" for="ch" forName="Parent" refType="w" fact="0.3446"/>
              <dgm:constr type="h" for="ch" forName="Parent" refType="h" fact="0.4759"/>
              <dgm:constr type="r" for="ch" forName="Image1" refType="w" fact="0.4469"/>
              <dgm:constr type="t" for="ch" forName="Image1" refType="h" fact="0.1585"/>
              <dgm:constr type="w" for="ch" forName="Image1" refType="w" fact="0.1846"/>
              <dgm:constr type="h" for="ch" forName="Image1" refType="h" fact="0.255"/>
              <dgm:constr type="r" for="ch" forName="Image2" refType="w" fact="0.4469"/>
              <dgm:constr type="t" for="ch" forName="Image2" refType="h" fact="0.5624"/>
              <dgm:constr type="w" for="ch" forName="Image2" refType="w" fact="0.1846"/>
              <dgm:constr type="h" for="ch" forName="Image2" refType="h" fact="0.255"/>
              <dgm:constr type="r" for="ch" forName="Child1" refType="w" fact="0.2471"/>
              <dgm:constr type="t" for="ch" forName="Child1" refType="h" fact="0.1618"/>
              <dgm:constr type="w" for="ch" forName="Child1" refType="w" fact="0.2471"/>
              <dgm:constr type="h" for="ch" forName="Child1" refType="h" fact="0.2468"/>
              <dgm:constr type="r" for="ch" forName="Child2" refType="w" fact="0.2471"/>
              <dgm:constr type="t" for="ch" forName="Child2" refType="h" fact="0.5657"/>
              <dgm:constr type="w" for="ch" forName="Child2" refType="w" fact="0.2471"/>
              <dgm:constr type="h" for="ch" forName="Child2" refType="h" fact="0.2468"/>
            </dgm:constrLst>
          </dgm:if>
          <dgm:if name="Name14" axis="ch ch" ptType="node node" st="1 1" cnt="1 0" func="cnt" op="equ" val="3">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 refType="w"/>
              <dgm:constr type="t" for="ch" forName="Accent" refType="h" fact="0"/>
              <dgm:constr type="w" for="ch" forName="Accent" refType="w" fact="0.6747"/>
              <dgm:constr type="h" for="ch" forName="Accent" refType="h"/>
              <dgm:constr type="r" for="ch" forName="Parent" refType="w" fact="0.8274"/>
              <dgm:constr type="t" for="ch" forName="Parent" refType="h" fact="0.2646"/>
              <dgm:constr type="w" for="ch" forName="Parent" refType="w" fact="0.3347"/>
              <dgm:constr type="h" for="ch" forName="Parent" refType="h" fact="0.4759"/>
              <dgm:constr type="r" for="ch" forName="Image1" refType="w" fact="0.5032"/>
              <dgm:constr type="t" for="ch" forName="Image1" refType="h" fact="0.0843"/>
              <dgm:constr type="w" for="ch" forName="Image1" refType="w" fact="0.1793"/>
              <dgm:constr type="h" for="ch" forName="Image1" refType="h" fact="0.255"/>
              <dgm:constr type="r" for="ch" forName="Image2" refType="w" fact="0.4339"/>
              <dgm:constr type="t" for="ch" forName="Image2" refType="h" fact="0.3744"/>
              <dgm:constr type="w" for="ch" forName="Image2" refType="w" fact="0.1793"/>
              <dgm:constr type="h" for="ch" forName="Image2" refType="h" fact="0.255"/>
              <dgm:constr type="r" for="ch" forName="Image3" refType="w" fact="0.5032"/>
              <dgm:constr type="t" for="ch" forName="Image3" refType="h" fact="0.6686"/>
              <dgm:constr type="w" for="ch" forName="Image3" refType="w" fact="0.1793"/>
              <dgm:constr type="h" for="ch" forName="Image3" refType="h" fact="0.255"/>
              <dgm:constr type="r" for="ch" forName="Child1" refType="w" fact="0.3103"/>
              <dgm:constr type="t" for="ch" forName="Child1" refType="h" fact="0.0884"/>
              <dgm:constr type="w" for="ch" forName="Child1" refType="w" fact="0.24"/>
              <dgm:constr type="h" for="ch" forName="Child1" refType="h" fact="0.2468"/>
              <dgm:constr type="r" for="ch" forName="Child2" refType="w" fact="0.24"/>
              <dgm:constr type="t" for="ch" forName="Child2" refType="h" fact="0.378"/>
              <dgm:constr type="w" for="ch" forName="Child2" refType="w" fact="0.24"/>
              <dgm:constr type="h" for="ch" forName="Child2" refType="h" fact="0.2468"/>
              <dgm:constr type="r" for="ch" forName="Child3" refType="w" fact="0.3103"/>
              <dgm:constr type="t" for="ch" forName="Child3" refType="h" fact="0.6738"/>
              <dgm:constr type="w" for="ch" forName="Child3" refType="w" fact="0.24"/>
              <dgm:constr type="h" for="ch" forName="Child3" refType="h" fact="0.2468"/>
            </dgm:constrLst>
          </dgm:if>
          <dgm:else name="Name15">
            <dgm:alg type="composite">
              <dgm:param type="ar" val="1.2852"/>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 refType="w"/>
              <dgm:constr type="t" for="ch" forName="Accent" refType="h" fact="0.0361"/>
              <dgm:constr type="w" for="ch" forName="Accent" refType="w" fact="0.6865"/>
              <dgm:constr type="h" for="ch" forName="Accent" refType="h" fact="0.9197"/>
              <dgm:constr type="r" for="ch" forName="Parent" refType="w" fact="0.8244"/>
              <dgm:constr type="t" for="ch" forName="Parent" refType="h" fact="0.2795"/>
              <dgm:constr type="w" for="ch" forName="Parent" refType="w" fact="0.3406"/>
              <dgm:constr type="h" for="ch" forName="Parent" refType="h" fact="0.4377"/>
              <dgm:constr type="r" for="ch" forName="Image1" refType="w" fact="0.575"/>
              <dgm:constr type="t" for="ch" forName="Image1" refType="h" fact="0"/>
              <dgm:constr type="w" for="ch" forName="Image1" refType="w" fact="0.1825"/>
              <dgm:constr type="h" for="ch" forName="Image1" refType="h" fact="0.2345"/>
              <dgm:constr type="r" for="ch" forName="Image2" refType="w" fact="0.4402"/>
              <dgm:constr type="t" for="ch" forName="Image2" refType="h" fact="0.2184"/>
              <dgm:constr type="w" for="ch" forName="Image2" refType="w" fact="0.1825"/>
              <dgm:constr type="h" for="ch" forName="Image2" refType="h" fact="0.2345"/>
              <dgm:constr type="r" for="ch" forName="Image3" refType="w" fact="0.4409"/>
              <dgm:constr type="t" for="ch" forName="Image3" refType="h" fact="0.5395"/>
              <dgm:constr type="w" for="ch" forName="Image3" refType="w" fact="0.1825"/>
              <dgm:constr type="h" for="ch" forName="Image3" refType="h" fact="0.2345"/>
              <dgm:constr type="r" for="ch" forName="Image4" refType="w" fact="0.575"/>
              <dgm:constr type="t" for="ch" forName="Image4" refType="h" fact="0.7655"/>
              <dgm:constr type="w" for="ch" forName="Image4" refType="w" fact="0.1825"/>
              <dgm:constr type="h" for="ch" forName="Image4" refType="h" fact="0.2345"/>
              <dgm:constr type="r" for="ch" forName="Child1" refType="w" fact="0.3786"/>
              <dgm:constr type="t" for="ch" forName="Child1" refType="h" fact="0.003"/>
              <dgm:constr type="w" for="ch" forName="Child1" refType="w" fact="0.2443"/>
              <dgm:constr type="h" for="ch" forName="Child1" refType="h" fact="0.227"/>
              <dgm:constr type="r" for="ch" forName="Child2" refType="w" fact="0.2443"/>
              <dgm:constr type="t" for="ch" forName="Child2" refType="h" fact="0.2225"/>
              <dgm:constr type="w" for="ch" forName="Child2" refType="w" fact="0.2443"/>
              <dgm:constr type="h" for="ch" forName="Child2" refType="h" fact="0.227"/>
              <dgm:constr type="r" for="ch" forName="Child3" refType="w" fact="0.2443"/>
              <dgm:constr type="t" for="ch" forName="Child3" refType="h" fact="0.5433"/>
              <dgm:constr type="w" for="ch" forName="Child3" refType="w" fact="0.2443"/>
              <dgm:constr type="h" for="ch" forName="Child3" refType="h" fact="0.227"/>
              <dgm:constr type="r" for="ch" forName="Child4" refType="w" fact="0.3786"/>
              <dgm:constr type="t" for="ch" forName="Child4" refType="h" fact="0.7703"/>
              <dgm:constr type="w" for="ch" forName="Child4" refType="w" fact="0.2443"/>
              <dgm:constr type="h" for="ch" forName="Child4" refType="h" fact="0.227"/>
            </dgm:constrLst>
          </dgm:else>
        </dgm:choose>
      </dgm:else>
    </dgm:choose>
    <dgm:forEach name="wrapper" axis="self" ptType="parTrans">
      <dgm:forEach name="ImageRepeat" axis="self">
        <dgm:layoutNode name="Image" styleLbl="fgImgPlace1">
          <dgm:alg type="sp"/>
          <dgm:shape xmlns:r="http://schemas.openxmlformats.org/officeDocument/2006/relationships" type="ellipse" r:blip="" blipPhldr="1">
            <dgm:adjLst/>
          </dgm:shape>
          <dgm:presOf/>
        </dgm:layoutNode>
      </dgm:forEach>
    </dgm:forEach>
    <dgm:forEach name="Name16" axis="ch" ptType="node" cnt="1">
      <dgm:layoutNode name="Parent" styleLbl="node1">
        <dgm:varLst>
          <dgm:chMax val="4"/>
          <dgm:chPref val="3"/>
        </dgm:varLst>
        <dgm:alg type="tx"/>
        <dgm:shape xmlns:r="http://schemas.openxmlformats.org/officeDocument/2006/relationships" type="ellipse"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17" axis="ch ch" ptType="node node" st="1 1" cnt="1 1">
      <dgm:layoutNode name="Accent" styleLbl="node1">
        <dgm:alg type="sp"/>
        <dgm:choose name="Name18">
          <dgm:if name="Name19" func="var" arg="dir" op="equ" val="norm">
            <dgm:choose name="Name20">
              <dgm:if name="Name21" axis="followSib" ptType="node" func="cnt" op="equ" val="0">
                <dgm:shape xmlns:r="http://schemas.openxmlformats.org/officeDocument/2006/relationships" type="blockArc" r:blip="">
                  <dgm:adjLst>
                    <dgm:adj idx="1" val="-49.0368"/>
                    <dgm:adj idx="2" val="49.4265"/>
                    <dgm:adj idx="3" val="0.0564"/>
                  </dgm:adjLst>
                </dgm:shape>
              </dgm:if>
              <dgm:if name="Name22" axis="followSib" ptType="node" func="cnt" op="equ" val="1">
                <dgm:shape xmlns:r="http://schemas.openxmlformats.org/officeDocument/2006/relationships" type="blockArc" r:blip="">
                  <dgm:adjLst>
                    <dgm:adj idx="1" val="-64.2028"/>
                    <dgm:adj idx="2" val="64.5456"/>
                    <dgm:adj idx="3" val="0.0558"/>
                  </dgm:adjLst>
                </dgm:shape>
              </dgm:if>
              <dgm:if name="Name23" axis="followSib" ptType="node" func="cnt" op="equ" val="2">
                <dgm:shape xmlns:r="http://schemas.openxmlformats.org/officeDocument/2006/relationships" type="blockArc" r:blip="">
                  <dgm:adjLst>
                    <dgm:adj idx="1" val="-67.8702"/>
                    <dgm:adj idx="2" val="68.6519"/>
                    <dgm:adj idx="3" val="0.0575"/>
                  </dgm:adjLst>
                </dgm:shape>
              </dgm:if>
              <dgm:else name="Name24">
                <dgm:shape xmlns:r="http://schemas.openxmlformats.org/officeDocument/2006/relationships" type="blockArc" r:blip="">
                  <dgm:adjLst>
                    <dgm:adj idx="1" val="-84.8426"/>
                    <dgm:adj idx="2" val="84.8009"/>
                    <dgm:adj idx="3" val="0.0524"/>
                  </dgm:adjLst>
                </dgm:shape>
              </dgm:else>
            </dgm:choose>
          </dgm:if>
          <dgm:else name="Name25">
            <dgm:choose name="Name26">
              <dgm:if name="Name27" axis="followSib" ptType="node" func="cnt" op="equ" val="0">
                <dgm:shape xmlns:r="http://schemas.openxmlformats.org/officeDocument/2006/relationships" rot="180" type="blockArc" r:blip="">
                  <dgm:adjLst>
                    <dgm:adj idx="1" val="-49.0368"/>
                    <dgm:adj idx="2" val="49.4265"/>
                    <dgm:adj idx="3" val="0.0564"/>
                  </dgm:adjLst>
                </dgm:shape>
              </dgm:if>
              <dgm:if name="Name28" axis="followSib" ptType="node" func="cnt" op="equ" val="1">
                <dgm:shape xmlns:r="http://schemas.openxmlformats.org/officeDocument/2006/relationships" rot="180" type="blockArc" r:blip="">
                  <dgm:adjLst>
                    <dgm:adj idx="1" val="-64.2028"/>
                    <dgm:adj idx="2" val="64.5456"/>
                    <dgm:adj idx="3" val="0.0558"/>
                  </dgm:adjLst>
                </dgm:shape>
              </dgm:if>
              <dgm:if name="Name29" axis="followSib" ptType="node" func="cnt" op="equ" val="2">
                <dgm:shape xmlns:r="http://schemas.openxmlformats.org/officeDocument/2006/relationships" rot="180" type="blockArc" r:blip="">
                  <dgm:adjLst>
                    <dgm:adj idx="1" val="-67.8702"/>
                    <dgm:adj idx="2" val="68.6519"/>
                    <dgm:adj idx="3" val="0.0575"/>
                  </dgm:adjLst>
                </dgm:shape>
              </dgm:if>
              <dgm:else name="Name30">
                <dgm:shape xmlns:r="http://schemas.openxmlformats.org/officeDocument/2006/relationships" rot="180" type="blockArc" r:blip="">
                  <dgm:adjLst>
                    <dgm:adj idx="1" val="-84.8426"/>
                    <dgm:adj idx="2" val="84.8009"/>
                    <dgm:adj idx="3" val="0.0524"/>
                  </dgm:adjLst>
                </dgm:shape>
              </dgm:else>
            </dgm:choose>
          </dgm:else>
        </dgm:choose>
        <dgm:presOf/>
      </dgm:layoutNode>
      <dgm:layoutNode name="Image1" styleLbl="fgImgPlace1">
        <dgm:alg type="sp"/>
        <dgm:shape xmlns:r="http://schemas.openxmlformats.org/officeDocument/2006/relationships" type="ellipse" r:blip="" blipPhldr="1">
          <dgm:adjLst/>
        </dgm:shape>
        <dgm:presOf/>
      </dgm:layoutNode>
      <dgm:layoutNode name="Child1" styleLbl="revTx">
        <dgm:varLst>
          <dgm:chMax val="0"/>
          <dgm:chPref val="0"/>
          <dgm:bulletEnabled val="1"/>
        </dgm:varLst>
        <dgm:choose name="Name31">
          <dgm:if name="Name32" func="var" arg="dir" op="equ" val="norm">
            <dgm:alg type="tx">
              <dgm:param type="parTxLTRAlign" val="l"/>
              <dgm:param type="shpTxLTRAlignCh" val="l"/>
              <dgm:param type="parTxRTLAlign" val="l"/>
              <dgm:param type="shpTxRTLAlignCh" val="l"/>
              <dgm:param type="lnSpAfParP" val="10"/>
            </dgm:alg>
          </dgm:if>
          <dgm:else name="Name33">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4" axis="ch ch" ptType="node node" st="1 2" cnt="1 1">
      <dgm:layoutNode name="Image2">
        <dgm:alg type="sp"/>
        <dgm:shape xmlns:r="http://schemas.openxmlformats.org/officeDocument/2006/relationships" r:blip="">
          <dgm:adjLst/>
        </dgm:shape>
        <dgm:presOf/>
        <dgm:constrLst/>
        <dgm:forEach name="Name35" ref="ImageRepeat"/>
      </dgm:layoutNode>
      <dgm:layoutNode name="Child2" styleLbl="revTx">
        <dgm:varLst>
          <dgm:chMax val="0"/>
          <dgm:chPref val="0"/>
          <dgm:bulletEnabled val="1"/>
        </dgm:varLst>
        <dgm:choose name="Name36">
          <dgm:if name="Name37" func="var" arg="dir" op="equ" val="norm">
            <dgm:alg type="tx">
              <dgm:param type="parTxLTRAlign" val="l"/>
              <dgm:param type="shpTxLTRAlignCh" val="l"/>
              <dgm:param type="parTxRTLAlign" val="l"/>
              <dgm:param type="shpTxRTLAlignCh" val="l"/>
              <dgm:param type="lnSpAfParP" val="10"/>
            </dgm:alg>
          </dgm:if>
          <dgm:else name="Name38">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9" axis="ch ch" ptType="node node" st="1 3" cnt="1 1">
      <dgm:layoutNode name="Image3">
        <dgm:alg type="sp"/>
        <dgm:shape xmlns:r="http://schemas.openxmlformats.org/officeDocument/2006/relationships" r:blip="">
          <dgm:adjLst/>
        </dgm:shape>
        <dgm:presOf/>
        <dgm:constrLst/>
        <dgm:forEach name="Name40" ref="ImageRepeat"/>
      </dgm:layoutNode>
      <dgm:layoutNode name="Child3" styleLbl="revTx">
        <dgm:varLst>
          <dgm:chMax val="0"/>
          <dgm:chPref val="0"/>
          <dgm:bulletEnabled val="1"/>
        </dgm:varLst>
        <dgm:choose name="Name41">
          <dgm:if name="Name42" func="var" arg="dir" op="equ" val="norm">
            <dgm:alg type="tx">
              <dgm:param type="parTxLTRAlign" val="l"/>
              <dgm:param type="shpTxLTRAlignCh" val="l"/>
              <dgm:param type="parTxRTLAlign" val="l"/>
              <dgm:param type="shpTxRTLAlignCh" val="l"/>
              <dgm:param type="lnSpAfParP" val="10"/>
            </dgm:alg>
          </dgm:if>
          <dgm:else name="Name43">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4" axis="ch ch" ptType="node node" st="1 4" cnt="1 1">
      <dgm:layoutNode name="Image4">
        <dgm:alg type="sp"/>
        <dgm:shape xmlns:r="http://schemas.openxmlformats.org/officeDocument/2006/relationships" r:blip="">
          <dgm:adjLst/>
        </dgm:shape>
        <dgm:presOf/>
        <dgm:constrLst/>
        <dgm:forEach name="Name45" ref="ImageRepeat"/>
      </dgm:layoutNode>
      <dgm:layoutNode name="Child4" styleLbl="revTx">
        <dgm:varLst>
          <dgm:chMax val="0"/>
          <dgm:chPref val="0"/>
          <dgm:bulletEnabled val="1"/>
        </dgm:varLst>
        <dgm:choose name="Name46">
          <dgm:if name="Name47" func="var" arg="dir" op="equ" val="norm">
            <dgm:alg type="tx">
              <dgm:param type="parTxLTRAlign" val="l"/>
              <dgm:param type="shpTxLTRAlignCh" val="l"/>
              <dgm:param type="parTxRTLAlign" val="l"/>
              <dgm:param type="shpTxRTLAlignCh" val="l"/>
              <dgm:param type="lnSpAfParP" val="10"/>
            </dgm:alg>
          </dgm:if>
          <dgm:else name="Name48">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95F7921D-62DD-486A-959C-F1F4B6264034}" type="datetimeFigureOut">
              <a:rPr lang="en-GB" smtClean="0"/>
              <a:t>27/06/2019</a:t>
            </a:fld>
            <a:endParaRPr lang="en-GB"/>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C5393B5E-D302-4A0D-97A2-5BE0DF8751C0}" type="slidenum">
              <a:rPr lang="en-GB" smtClean="0"/>
              <a:t>‹#›</a:t>
            </a:fld>
            <a:endParaRPr lang="en-GB"/>
          </a:p>
        </p:txBody>
      </p:sp>
    </p:spTree>
    <p:extLst>
      <p:ext uri="{BB962C8B-B14F-4D97-AF65-F5344CB8AC3E}">
        <p14:creationId xmlns:p14="http://schemas.microsoft.com/office/powerpoint/2010/main" val="28911211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416E9A48-6759-49FF-85D9-FC49DE547F63}" type="datetimeFigureOut">
              <a:rPr lang="en-GB" smtClean="0"/>
              <a:t>27/06/2019</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666E13D7-529F-4D21-9C97-46FB955AE584}" type="slidenum">
              <a:rPr lang="en-GB" smtClean="0"/>
              <a:t>‹#›</a:t>
            </a:fld>
            <a:endParaRPr lang="en-GB"/>
          </a:p>
        </p:txBody>
      </p:sp>
    </p:spTree>
    <p:extLst>
      <p:ext uri="{BB962C8B-B14F-4D97-AF65-F5344CB8AC3E}">
        <p14:creationId xmlns:p14="http://schemas.microsoft.com/office/powerpoint/2010/main" val="40049579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66E13D7-529F-4D21-9C97-46FB955AE584}" type="slidenum">
              <a:rPr lang="en-GB" smtClean="0"/>
              <a:t>1</a:t>
            </a:fld>
            <a:endParaRPr lang="en-GB"/>
          </a:p>
        </p:txBody>
      </p:sp>
    </p:spTree>
    <p:extLst>
      <p:ext uri="{BB962C8B-B14F-4D97-AF65-F5344CB8AC3E}">
        <p14:creationId xmlns:p14="http://schemas.microsoft.com/office/powerpoint/2010/main" val="908638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Although SIAMS isn’t looking at data in the same way as Ofsted it does focus on how the curriculum meets the needs of ALL pupils – including the most vulnerable</a:t>
            </a:r>
          </a:p>
          <a:p>
            <a:r>
              <a:rPr lang="en-GB" dirty="0"/>
              <a:t>Question: how do you define vulnerable in this context?</a:t>
            </a:r>
          </a:p>
          <a:p>
            <a:r>
              <a:rPr lang="en-GB" dirty="0"/>
              <a:t>Think about your own context – NOR, degrees of disadvantage, SEND, ethnic mix</a:t>
            </a:r>
          </a:p>
          <a:p>
            <a:r>
              <a:rPr lang="en-GB" dirty="0"/>
              <a:t>Provide evidence of attendance – particularly for vulnerable groups</a:t>
            </a:r>
          </a:p>
          <a:p>
            <a:r>
              <a:rPr lang="en-GB" dirty="0"/>
              <a:t>SIAMS inspector will look at headline data, Good Level of Development at EYFS, </a:t>
            </a:r>
          </a:p>
          <a:p>
            <a:endParaRPr lang="en-GB" dirty="0"/>
          </a:p>
          <a:p>
            <a:r>
              <a:rPr lang="en-GB" dirty="0"/>
              <a:t>Evidence for</a:t>
            </a:r>
            <a:r>
              <a:rPr lang="en-GB" baseline="0" dirty="0"/>
              <a:t> provision to encourage spiritual development – what might that include?</a:t>
            </a:r>
            <a:endParaRPr lang="en-GB" dirty="0"/>
          </a:p>
          <a:p>
            <a:endParaRPr lang="en-US" dirty="0"/>
          </a:p>
        </p:txBody>
      </p:sp>
      <p:sp>
        <p:nvSpPr>
          <p:cNvPr id="4" name="Slide Number Placeholder 3"/>
          <p:cNvSpPr>
            <a:spLocks noGrp="1"/>
          </p:cNvSpPr>
          <p:nvPr>
            <p:ph type="sldNum" sz="quarter" idx="10"/>
          </p:nvPr>
        </p:nvSpPr>
        <p:spPr/>
        <p:txBody>
          <a:bodyPr/>
          <a:lstStyle/>
          <a:p>
            <a:fld id="{4521789D-E495-4F94-B65F-B303B1532BBF}" type="slidenum">
              <a:rPr lang="en-US" smtClean="0"/>
              <a:t>10</a:t>
            </a:fld>
            <a:endParaRPr lang="en-US"/>
          </a:p>
        </p:txBody>
      </p:sp>
    </p:spTree>
    <p:extLst>
      <p:ext uri="{BB962C8B-B14F-4D97-AF65-F5344CB8AC3E}">
        <p14:creationId xmlns:p14="http://schemas.microsoft.com/office/powerpoint/2010/main" val="8814297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key aim here is flourishing. </a:t>
            </a:r>
          </a:p>
          <a:p>
            <a:r>
              <a:rPr lang="en-GB" dirty="0"/>
              <a:t>The green for good section is looking for secure …that means most staff delivering know what they are trying to achieve, Progressively that the offer for year 6 is not just repeating year 2 </a:t>
            </a:r>
          </a:p>
          <a:p>
            <a:r>
              <a:rPr lang="en-GB" dirty="0"/>
              <a:t>Explore and articulate.. There is time to dig into this and that pupils can talk about the spiritual and the ethical </a:t>
            </a:r>
          </a:p>
          <a:p>
            <a:endParaRPr lang="en-GB" dirty="0"/>
          </a:p>
          <a:p>
            <a:r>
              <a:rPr lang="en-GB" dirty="0"/>
              <a:t>In excellent; this approach is built into the teaching approaches of the school…in its curriculum intent. Teachers understanding is such that they seize upon opportunities that naturally occur as well as planned opportunities </a:t>
            </a:r>
          </a:p>
          <a:p>
            <a:endParaRPr lang="en-GB" dirty="0"/>
          </a:p>
          <a:p>
            <a:r>
              <a:rPr lang="en-GB" dirty="0"/>
              <a:t>Show Ce document</a:t>
            </a:r>
          </a:p>
        </p:txBody>
      </p:sp>
      <p:sp>
        <p:nvSpPr>
          <p:cNvPr id="4" name="Slide Number Placeholder 3"/>
          <p:cNvSpPr>
            <a:spLocks noGrp="1"/>
          </p:cNvSpPr>
          <p:nvPr>
            <p:ph type="sldNum" sz="quarter" idx="5"/>
          </p:nvPr>
        </p:nvSpPr>
        <p:spPr/>
        <p:txBody>
          <a:bodyPr/>
          <a:lstStyle/>
          <a:p>
            <a:pPr>
              <a:defRPr/>
            </a:pPr>
            <a:fld id="{4E596A50-FEBB-405A-A52C-BF1AB0E7A6B1}" type="slidenum">
              <a:rPr lang="en-GB" altLang="en-US" smtClean="0"/>
              <a:pPr>
                <a:defRPr/>
              </a:pPr>
              <a:t>11</a:t>
            </a:fld>
            <a:endParaRPr lang="en-GB" altLang="en-US"/>
          </a:p>
        </p:txBody>
      </p:sp>
    </p:spTree>
    <p:extLst>
      <p:ext uri="{BB962C8B-B14F-4D97-AF65-F5344CB8AC3E}">
        <p14:creationId xmlns:p14="http://schemas.microsoft.com/office/powerpoint/2010/main" val="15960027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Use evaluation schedule.</a:t>
            </a:r>
          </a:p>
          <a:p>
            <a:r>
              <a:rPr lang="en-GB" dirty="0"/>
              <a:t>This is where values is really most apparent.</a:t>
            </a:r>
            <a:r>
              <a:rPr lang="en-GB" baseline="0" dirty="0"/>
              <a:t>  What evidence can you provide for these 3 areas?</a:t>
            </a:r>
            <a:endParaRPr lang="en-US" dirty="0"/>
          </a:p>
        </p:txBody>
      </p:sp>
      <p:sp>
        <p:nvSpPr>
          <p:cNvPr id="4" name="Slide Number Placeholder 3"/>
          <p:cNvSpPr>
            <a:spLocks noGrp="1"/>
          </p:cNvSpPr>
          <p:nvPr>
            <p:ph type="sldNum" sz="quarter" idx="10"/>
          </p:nvPr>
        </p:nvSpPr>
        <p:spPr/>
        <p:txBody>
          <a:bodyPr/>
          <a:lstStyle/>
          <a:p>
            <a:fld id="{4521789D-E495-4F94-B65F-B303B1532BBF}" type="slidenum">
              <a:rPr lang="en-US" smtClean="0"/>
              <a:t>12</a:t>
            </a:fld>
            <a:endParaRPr lang="en-US"/>
          </a:p>
        </p:txBody>
      </p:sp>
    </p:spTree>
    <p:extLst>
      <p:ext uri="{BB962C8B-B14F-4D97-AF65-F5344CB8AC3E}">
        <p14:creationId xmlns:p14="http://schemas.microsoft.com/office/powerpoint/2010/main" val="22434680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Relationships WITHIN school underpinned by Christian values (most CE schools are good in this area!)</a:t>
            </a:r>
          </a:p>
          <a:p>
            <a:r>
              <a:rPr lang="en-GB" dirty="0"/>
              <a:t>New emphasis on the</a:t>
            </a:r>
            <a:r>
              <a:rPr lang="en-GB" baseline="0" dirty="0"/>
              <a:t> importance of global partnerships and links with the diocese!</a:t>
            </a:r>
          </a:p>
          <a:p>
            <a:r>
              <a:rPr lang="en-GB" baseline="0" dirty="0"/>
              <a:t>Mental health has a new emphasis as well- show document, </a:t>
            </a:r>
            <a:endParaRPr lang="en-US" dirty="0"/>
          </a:p>
        </p:txBody>
      </p:sp>
      <p:sp>
        <p:nvSpPr>
          <p:cNvPr id="4" name="Slide Number Placeholder 3"/>
          <p:cNvSpPr>
            <a:spLocks noGrp="1"/>
          </p:cNvSpPr>
          <p:nvPr>
            <p:ph type="sldNum" sz="quarter" idx="10"/>
          </p:nvPr>
        </p:nvSpPr>
        <p:spPr/>
        <p:txBody>
          <a:bodyPr/>
          <a:lstStyle/>
          <a:p>
            <a:fld id="{4521789D-E495-4F94-B65F-B303B1532BBF}" type="slidenum">
              <a:rPr lang="en-US" smtClean="0"/>
              <a:t>13</a:t>
            </a:fld>
            <a:endParaRPr lang="en-US"/>
          </a:p>
        </p:txBody>
      </p:sp>
    </p:spTree>
    <p:extLst>
      <p:ext uri="{BB962C8B-B14F-4D97-AF65-F5344CB8AC3E}">
        <p14:creationId xmlns:p14="http://schemas.microsoft.com/office/powerpoint/2010/main" val="6270455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Link with VAGC 2</a:t>
            </a:r>
          </a:p>
          <a:p>
            <a:r>
              <a:rPr lang="en-GB" dirty="0"/>
              <a:t>RSC advice- </a:t>
            </a:r>
            <a:endParaRPr lang="en-US" dirty="0"/>
          </a:p>
        </p:txBody>
      </p:sp>
      <p:sp>
        <p:nvSpPr>
          <p:cNvPr id="4" name="Slide Number Placeholder 3"/>
          <p:cNvSpPr>
            <a:spLocks noGrp="1"/>
          </p:cNvSpPr>
          <p:nvPr>
            <p:ph type="sldNum" sz="quarter" idx="10"/>
          </p:nvPr>
        </p:nvSpPr>
        <p:spPr/>
        <p:txBody>
          <a:bodyPr/>
          <a:lstStyle/>
          <a:p>
            <a:fld id="{4521789D-E495-4F94-B65F-B303B1532BBF}" type="slidenum">
              <a:rPr lang="en-US" smtClean="0"/>
              <a:t>14</a:t>
            </a:fld>
            <a:endParaRPr lang="en-US"/>
          </a:p>
        </p:txBody>
      </p:sp>
    </p:spTree>
    <p:extLst>
      <p:ext uri="{BB962C8B-B14F-4D97-AF65-F5344CB8AC3E}">
        <p14:creationId xmlns:p14="http://schemas.microsoft.com/office/powerpoint/2010/main" val="1774380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Although not much has changed here in terms of content:</a:t>
            </a:r>
          </a:p>
          <a:p>
            <a:r>
              <a:rPr lang="en-GB" dirty="0"/>
              <a:t> CW engages with the school’s Christian vision and values</a:t>
            </a:r>
          </a:p>
          <a:p>
            <a:r>
              <a:rPr lang="en-GB" dirty="0"/>
              <a:t>Rooted in Biblical teaching – particularly the teachings of Jesus</a:t>
            </a:r>
          </a:p>
          <a:p>
            <a:r>
              <a:rPr lang="en-GB" dirty="0"/>
              <a:t>Growing understanding of the Trinity</a:t>
            </a:r>
          </a:p>
          <a:p>
            <a:r>
              <a:rPr lang="en-GB" dirty="0"/>
              <a:t>Different Christian traditions</a:t>
            </a:r>
          </a:p>
          <a:p>
            <a:r>
              <a:rPr lang="en-GB" dirty="0"/>
              <a:t>Spiritual development</a:t>
            </a:r>
          </a:p>
          <a:p>
            <a:r>
              <a:rPr lang="en-GB" dirty="0"/>
              <a:t>Pupils planning, leading and evaluating worship,</a:t>
            </a:r>
          </a:p>
          <a:p>
            <a:r>
              <a:rPr lang="en-GB" dirty="0"/>
              <a:t>Church/school links</a:t>
            </a:r>
          </a:p>
          <a:p>
            <a:r>
              <a:rPr lang="en-GB" dirty="0"/>
              <a:t>There</a:t>
            </a:r>
            <a:r>
              <a:rPr lang="en-GB" baseline="0" dirty="0"/>
              <a:t> is an emphasis on the non-confessional nature of CW and its centrality in the life of the school</a:t>
            </a:r>
            <a:endParaRPr lang="en-US" dirty="0"/>
          </a:p>
        </p:txBody>
      </p:sp>
      <p:sp>
        <p:nvSpPr>
          <p:cNvPr id="4" name="Slide Number Placeholder 3"/>
          <p:cNvSpPr>
            <a:spLocks noGrp="1"/>
          </p:cNvSpPr>
          <p:nvPr>
            <p:ph type="sldNum" sz="quarter" idx="10"/>
          </p:nvPr>
        </p:nvSpPr>
        <p:spPr/>
        <p:txBody>
          <a:bodyPr/>
          <a:lstStyle/>
          <a:p>
            <a:fld id="{4521789D-E495-4F94-B65F-B303B1532BBF}" type="slidenum">
              <a:rPr lang="en-US" smtClean="0"/>
              <a:t>15</a:t>
            </a:fld>
            <a:endParaRPr lang="en-US"/>
          </a:p>
        </p:txBody>
      </p:sp>
    </p:spTree>
    <p:extLst>
      <p:ext uri="{BB962C8B-B14F-4D97-AF65-F5344CB8AC3E}">
        <p14:creationId xmlns:p14="http://schemas.microsoft.com/office/powerpoint/2010/main" val="22446755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Statement of Entitlement part of the RE policy?</a:t>
            </a:r>
          </a:p>
          <a:p>
            <a:r>
              <a:rPr lang="en-GB" dirty="0"/>
              <a:t>2 levels of understanding indicated here – theological literacy in Christianity explored through the UC materials</a:t>
            </a:r>
            <a:endParaRPr lang="en-US" dirty="0"/>
          </a:p>
        </p:txBody>
      </p:sp>
      <p:sp>
        <p:nvSpPr>
          <p:cNvPr id="4" name="Slide Number Placeholder 3"/>
          <p:cNvSpPr>
            <a:spLocks noGrp="1"/>
          </p:cNvSpPr>
          <p:nvPr>
            <p:ph type="sldNum" sz="quarter" idx="10"/>
          </p:nvPr>
        </p:nvSpPr>
        <p:spPr/>
        <p:txBody>
          <a:bodyPr/>
          <a:lstStyle/>
          <a:p>
            <a:fld id="{4521789D-E495-4F94-B65F-B303B1532BBF}" type="slidenum">
              <a:rPr lang="en-US" smtClean="0"/>
              <a:t>16</a:t>
            </a:fld>
            <a:endParaRPr lang="en-US"/>
          </a:p>
        </p:txBody>
      </p:sp>
    </p:spTree>
    <p:extLst>
      <p:ext uri="{BB962C8B-B14F-4D97-AF65-F5344CB8AC3E}">
        <p14:creationId xmlns:p14="http://schemas.microsoft.com/office/powerpoint/2010/main" val="8775978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My own interpretation of explaining the </a:t>
            </a:r>
            <a:r>
              <a:rPr lang="en-GB"/>
              <a:t>new schedule!</a:t>
            </a:r>
            <a:endParaRPr lang="en-US"/>
          </a:p>
        </p:txBody>
      </p:sp>
      <p:sp>
        <p:nvSpPr>
          <p:cNvPr id="4" name="Slide Number Placeholder 3"/>
          <p:cNvSpPr>
            <a:spLocks noGrp="1"/>
          </p:cNvSpPr>
          <p:nvPr>
            <p:ph type="sldNum" sz="quarter" idx="10"/>
          </p:nvPr>
        </p:nvSpPr>
        <p:spPr/>
        <p:txBody>
          <a:bodyPr/>
          <a:lstStyle/>
          <a:p>
            <a:fld id="{4521789D-E495-4F94-B65F-B303B1532BBF}" type="slidenum">
              <a:rPr lang="en-US" smtClean="0"/>
              <a:t>17</a:t>
            </a:fld>
            <a:endParaRPr lang="en-US"/>
          </a:p>
        </p:txBody>
      </p:sp>
    </p:spTree>
    <p:extLst>
      <p:ext uri="{BB962C8B-B14F-4D97-AF65-F5344CB8AC3E}">
        <p14:creationId xmlns:p14="http://schemas.microsoft.com/office/powerpoint/2010/main" val="9786274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66E13D7-529F-4D21-9C97-46FB955AE584}" type="slidenum">
              <a:rPr lang="en-GB" smtClean="0"/>
              <a:t>18</a:t>
            </a:fld>
            <a:endParaRPr lang="en-GB"/>
          </a:p>
        </p:txBody>
      </p:sp>
    </p:spTree>
    <p:extLst>
      <p:ext uri="{BB962C8B-B14F-4D97-AF65-F5344CB8AC3E}">
        <p14:creationId xmlns:p14="http://schemas.microsoft.com/office/powerpoint/2010/main" val="31684994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Whatever format.  </a:t>
            </a:r>
          </a:p>
          <a:p>
            <a:pPr marL="0" marR="0" indent="0" algn="l" defTabSz="914400" rtl="0" eaLnBrk="1" fontAlgn="auto" latinLnBrk="0" hangingPunct="1">
              <a:lnSpc>
                <a:spcPct val="100000"/>
              </a:lnSpc>
              <a:spcBef>
                <a:spcPts val="0"/>
              </a:spcBef>
              <a:spcAft>
                <a:spcPts val="0"/>
              </a:spcAft>
              <a:buClrTx/>
              <a:buSzTx/>
              <a:buFontTx/>
              <a:buNone/>
              <a:tabLst/>
              <a:defRPr/>
            </a:pPr>
            <a:r>
              <a:rPr lang="en-GB" dirty="0"/>
              <a:t>Examination of the different elements in self evaluation of the school as a church school</a:t>
            </a:r>
          </a:p>
          <a:p>
            <a:pPr marL="0" marR="0" indent="0" algn="l" defTabSz="914400" rtl="0" eaLnBrk="1" fontAlgn="auto" latinLnBrk="0" hangingPunct="1">
              <a:lnSpc>
                <a:spcPct val="100000"/>
              </a:lnSpc>
              <a:spcBef>
                <a:spcPts val="0"/>
              </a:spcBef>
              <a:spcAft>
                <a:spcPts val="0"/>
              </a:spcAft>
              <a:buClrTx/>
              <a:buSzTx/>
              <a:buFontTx/>
              <a:buNone/>
              <a:tabLst/>
              <a:defRPr/>
            </a:pPr>
            <a:r>
              <a:rPr lang="en-GB" dirty="0"/>
              <a:t> SE is part of the prep for SIAMS inspection but also part of</a:t>
            </a:r>
            <a:r>
              <a:rPr lang="en-GB" baseline="0" dirty="0"/>
              <a:t> evaluating everyday life in CE school.  During SIAMS the inspector verifies the school’s self evaluation.  </a:t>
            </a:r>
          </a:p>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a:t>Show 2018 SEF- available on Diocesan website. </a:t>
            </a:r>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a:t>P2 Data- not too much info.  Ofsted’s ‘Inspection Data Summary Report’ (ISDR)</a:t>
            </a:r>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a:t>P3-4 vision.  Additional ?s info.  Are you able to articulate vision for your school?  </a:t>
            </a:r>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a:t>P5 policy list- have you read these for your school?  Can most probably be found on school website.</a:t>
            </a:r>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a:t>P6 Provision- How do we live?  SIAMS inspection focusses on 7 strands, reflects national vision for education.</a:t>
            </a:r>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a:t>Idea is ‘Good’ is expected.</a:t>
            </a:r>
          </a:p>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a:t>Can use own version of SEF- Carlisle Diocese one has question prompts </a:t>
            </a:r>
            <a:r>
              <a:rPr lang="en-GB" baseline="0" dirty="0" err="1"/>
              <a:t>eg</a:t>
            </a:r>
            <a:r>
              <a:rPr lang="en-GB" baseline="0" dirty="0"/>
              <a:t> actions taken ideas- to be deleted on own SEF!</a:t>
            </a:r>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a:p>
          <a:p>
            <a:endParaRPr lang="en-GB" dirty="0"/>
          </a:p>
          <a:p>
            <a:endParaRPr lang="en-GB" dirty="0"/>
          </a:p>
        </p:txBody>
      </p:sp>
      <p:sp>
        <p:nvSpPr>
          <p:cNvPr id="4" name="Slide Number Placeholder 3"/>
          <p:cNvSpPr>
            <a:spLocks noGrp="1"/>
          </p:cNvSpPr>
          <p:nvPr>
            <p:ph type="sldNum" sz="quarter" idx="10"/>
          </p:nvPr>
        </p:nvSpPr>
        <p:spPr/>
        <p:txBody>
          <a:bodyPr/>
          <a:lstStyle/>
          <a:p>
            <a:fld id="{666E13D7-529F-4D21-9C97-46FB955AE584}" type="slidenum">
              <a:rPr lang="en-GB" smtClean="0"/>
              <a:t>19</a:t>
            </a:fld>
            <a:endParaRPr lang="en-GB"/>
          </a:p>
        </p:txBody>
      </p:sp>
    </p:spTree>
    <p:extLst>
      <p:ext uri="{BB962C8B-B14F-4D97-AF65-F5344CB8AC3E}">
        <p14:creationId xmlns:p14="http://schemas.microsoft.com/office/powerpoint/2010/main" val="2252358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GB" dirty="0"/>
              <a:t>In groups of 2-3 discuss what you think about the purpose of SIAMS – share thoughts and then point out:</a:t>
            </a:r>
          </a:p>
          <a:p>
            <a:pPr eaLnBrk="1" hangingPunct="1">
              <a:spcBef>
                <a:spcPct val="0"/>
              </a:spcBef>
            </a:pPr>
            <a:r>
              <a:rPr lang="en-GB" dirty="0"/>
              <a:t>Obligations of the school’s Trust Deed</a:t>
            </a:r>
          </a:p>
          <a:p>
            <a:pPr eaLnBrk="1" hangingPunct="1">
              <a:spcBef>
                <a:spcPct val="0"/>
              </a:spcBef>
            </a:pPr>
            <a:endParaRPr lang="en-GB" dirty="0"/>
          </a:p>
          <a:p>
            <a:pPr eaLnBrk="1" hangingPunct="1">
              <a:spcBef>
                <a:spcPct val="0"/>
              </a:spcBef>
            </a:pPr>
            <a:r>
              <a:rPr lang="en-GB" dirty="0"/>
              <a:t>ACTIVITY: List in order of reasons</a:t>
            </a:r>
            <a:r>
              <a:rPr lang="en-GB" baseline="0" dirty="0"/>
              <a:t> for SIAMS.</a:t>
            </a:r>
            <a:endParaRPr lang="en-GB" dirty="0"/>
          </a:p>
          <a:p>
            <a:pPr eaLnBrk="1" hangingPunct="1">
              <a:spcBef>
                <a:spcPct val="0"/>
              </a:spcBef>
            </a:pPr>
            <a:r>
              <a:rPr lang="en-GB" dirty="0"/>
              <a:t>Help school to identify and build on/develop good practice for the benefit of the children within the DCC of the school</a:t>
            </a:r>
          </a:p>
          <a:p>
            <a:pPr eaLnBrk="1" hangingPunct="1">
              <a:spcBef>
                <a:spcPct val="0"/>
              </a:spcBef>
            </a:pPr>
            <a:r>
              <a:rPr lang="en-GB" dirty="0"/>
              <a:t>Whistle stop tour – identify future needs</a:t>
            </a:r>
          </a:p>
          <a:p>
            <a:pPr eaLnBrk="1" hangingPunct="1">
              <a:spcBef>
                <a:spcPct val="0"/>
              </a:spcBef>
            </a:pPr>
            <a:r>
              <a:rPr lang="en-GB" dirty="0"/>
              <a:t>P1 Schedule ‘Over the years SIAMS has sought to provide Church schools with a tool for effective self-evaluation and a process of external review which enables continued development.’ Nigel Genders Chief education Officer</a:t>
            </a:r>
          </a:p>
          <a:p>
            <a:pPr eaLnBrk="1" hangingPunct="1">
              <a:spcBef>
                <a:spcPct val="0"/>
              </a:spcBef>
            </a:pPr>
            <a:endParaRPr lang="en-GB" dirty="0"/>
          </a:p>
          <a:p>
            <a:pPr eaLnBrk="1" hangingPunct="1">
              <a:spcBef>
                <a:spcPct val="0"/>
              </a:spcBef>
            </a:pPr>
            <a:r>
              <a:rPr lang="en-GB" dirty="0"/>
              <a:t>P1 of SIAMS evaluation schedule :’ </a:t>
            </a:r>
            <a:r>
              <a:rPr lang="en-GB" dirty="0" err="1"/>
              <a:t>Siams</a:t>
            </a:r>
            <a:r>
              <a:rPr lang="en-GB" dirty="0"/>
              <a:t> has sought to provide Church schools with a tool for self-evaluation and a process of external review which enables continuous development.’  </a:t>
            </a:r>
          </a:p>
          <a:p>
            <a:pPr eaLnBrk="1" hangingPunct="1">
              <a:spcBef>
                <a:spcPct val="0"/>
              </a:spcBef>
            </a:pPr>
            <a:endParaRPr lang="en-GB" dirty="0"/>
          </a:p>
          <a:p>
            <a:pPr eaLnBrk="1" hangingPunct="1">
              <a:spcBef>
                <a:spcPct val="0"/>
              </a:spcBef>
            </a:pPr>
            <a:r>
              <a:rPr lang="en-GB" dirty="0"/>
              <a:t>Dish out self evaluation/ planning forms</a:t>
            </a:r>
          </a:p>
          <a:p>
            <a:endParaRPr lang="en-GB" dirty="0"/>
          </a:p>
        </p:txBody>
      </p:sp>
      <p:sp>
        <p:nvSpPr>
          <p:cNvPr id="4" name="Slide Number Placeholder 3"/>
          <p:cNvSpPr>
            <a:spLocks noGrp="1"/>
          </p:cNvSpPr>
          <p:nvPr>
            <p:ph type="sldNum" sz="quarter" idx="10"/>
          </p:nvPr>
        </p:nvSpPr>
        <p:spPr/>
        <p:txBody>
          <a:bodyPr/>
          <a:lstStyle/>
          <a:p>
            <a:fld id="{666E13D7-529F-4D21-9C97-46FB955AE584}" type="slidenum">
              <a:rPr lang="en-GB" smtClean="0"/>
              <a:t>2</a:t>
            </a:fld>
            <a:endParaRPr lang="en-GB"/>
          </a:p>
        </p:txBody>
      </p:sp>
    </p:spTree>
    <p:extLst>
      <p:ext uri="{BB962C8B-B14F-4D97-AF65-F5344CB8AC3E}">
        <p14:creationId xmlns:p14="http://schemas.microsoft.com/office/powerpoint/2010/main" val="3547449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Just there as a reminder- defo not an exhaustive list!</a:t>
            </a:r>
          </a:p>
          <a:p>
            <a:endParaRPr lang="en-GB"/>
          </a:p>
          <a:p>
            <a:endParaRPr lang="en-GB" dirty="0"/>
          </a:p>
        </p:txBody>
      </p:sp>
      <p:sp>
        <p:nvSpPr>
          <p:cNvPr id="4" name="Slide Number Placeholder 3"/>
          <p:cNvSpPr>
            <a:spLocks noGrp="1"/>
          </p:cNvSpPr>
          <p:nvPr>
            <p:ph type="sldNum" sz="quarter" idx="5"/>
          </p:nvPr>
        </p:nvSpPr>
        <p:spPr/>
        <p:txBody>
          <a:bodyPr/>
          <a:lstStyle/>
          <a:p>
            <a:fld id="{666E13D7-529F-4D21-9C97-46FB955AE584}" type="slidenum">
              <a:rPr lang="en-GB" smtClean="0"/>
              <a:t>20</a:t>
            </a:fld>
            <a:endParaRPr lang="en-GB"/>
          </a:p>
        </p:txBody>
      </p:sp>
    </p:spTree>
    <p:extLst>
      <p:ext uri="{BB962C8B-B14F-4D97-AF65-F5344CB8AC3E}">
        <p14:creationId xmlns:p14="http://schemas.microsoft.com/office/powerpoint/2010/main" val="18608658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Idea of task could take back to full governors meeting.  </a:t>
            </a:r>
          </a:p>
        </p:txBody>
      </p:sp>
      <p:sp>
        <p:nvSpPr>
          <p:cNvPr id="4" name="Slide Number Placeholder 3"/>
          <p:cNvSpPr>
            <a:spLocks noGrp="1"/>
          </p:cNvSpPr>
          <p:nvPr>
            <p:ph type="sldNum" sz="quarter" idx="5"/>
          </p:nvPr>
        </p:nvSpPr>
        <p:spPr/>
        <p:txBody>
          <a:bodyPr/>
          <a:lstStyle/>
          <a:p>
            <a:fld id="{666E13D7-529F-4D21-9C97-46FB955AE584}" type="slidenum">
              <a:rPr lang="en-GB" smtClean="0"/>
              <a:t>21</a:t>
            </a:fld>
            <a:endParaRPr lang="en-GB"/>
          </a:p>
        </p:txBody>
      </p:sp>
    </p:spTree>
    <p:extLst>
      <p:ext uri="{BB962C8B-B14F-4D97-AF65-F5344CB8AC3E}">
        <p14:creationId xmlns:p14="http://schemas.microsoft.com/office/powerpoint/2010/main" val="41932531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66E13D7-529F-4D21-9C97-46FB955AE584}" type="slidenum">
              <a:rPr lang="en-GB" smtClean="0"/>
              <a:t>22</a:t>
            </a:fld>
            <a:endParaRPr lang="en-GB"/>
          </a:p>
        </p:txBody>
      </p:sp>
    </p:spTree>
    <p:extLst>
      <p:ext uri="{BB962C8B-B14F-4D97-AF65-F5344CB8AC3E}">
        <p14:creationId xmlns:p14="http://schemas.microsoft.com/office/powerpoint/2010/main" val="7146739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GB" dirty="0"/>
              <a:t>SIAMS inspection is essentially a collaborative process by which the school SHARES with the inspector its SDP and in particular those elements which are contained within the SIAMS schedule. </a:t>
            </a:r>
          </a:p>
          <a:p>
            <a:pPr eaLnBrk="1" hangingPunct="1">
              <a:spcBef>
                <a:spcPct val="0"/>
              </a:spcBef>
            </a:pPr>
            <a:r>
              <a:rPr lang="en-GB" dirty="0"/>
              <a:t>It should in the best schools VERIFY the judgements a school’s own judgements of where it is and what actions it is taking to improve further:</a:t>
            </a:r>
          </a:p>
          <a:p>
            <a:pPr eaLnBrk="1" hangingPunct="1">
              <a:spcBef>
                <a:spcPct val="0"/>
              </a:spcBef>
            </a:pPr>
            <a:r>
              <a:rPr lang="en-GB" dirty="0"/>
              <a:t>Self-evaluation (look at in more detail later) an important part of the process, particularly in the initial stages as this information is sent to the inspector before inspection and will inform the pre-inspection plan which the inspector sends to the school the day before inspection.</a:t>
            </a:r>
          </a:p>
          <a:p>
            <a:pPr eaLnBrk="1" hangingPunct="1">
              <a:spcBef>
                <a:spcPct val="0"/>
              </a:spcBef>
            </a:pPr>
            <a:r>
              <a:rPr lang="en-GB" dirty="0"/>
              <a:t>It will give focus to the inspection and also an indication as to what extent the focus for development from the previous SIAS/SIAMS inspection has been addressed</a:t>
            </a:r>
          </a:p>
          <a:p>
            <a:pPr eaLnBrk="1" hangingPunct="1">
              <a:spcBef>
                <a:spcPct val="0"/>
              </a:spcBef>
            </a:pPr>
            <a:r>
              <a:rPr lang="en-GB" dirty="0"/>
              <a:t>Throughout the day of inspection there should be on-going briefing given to the HT/staff/governors, where appropriate</a:t>
            </a:r>
          </a:p>
          <a:p>
            <a:endParaRPr lang="en-GB" dirty="0"/>
          </a:p>
        </p:txBody>
      </p:sp>
      <p:sp>
        <p:nvSpPr>
          <p:cNvPr id="4" name="Slide Number Placeholder 3"/>
          <p:cNvSpPr>
            <a:spLocks noGrp="1"/>
          </p:cNvSpPr>
          <p:nvPr>
            <p:ph type="sldNum" sz="quarter" idx="10"/>
          </p:nvPr>
        </p:nvSpPr>
        <p:spPr/>
        <p:txBody>
          <a:bodyPr/>
          <a:lstStyle/>
          <a:p>
            <a:fld id="{666E13D7-529F-4D21-9C97-46FB955AE584}" type="slidenum">
              <a:rPr lang="en-GB" smtClean="0"/>
              <a:t>3</a:t>
            </a:fld>
            <a:endParaRPr lang="en-GB"/>
          </a:p>
        </p:txBody>
      </p:sp>
    </p:spTree>
    <p:extLst>
      <p:ext uri="{BB962C8B-B14F-4D97-AF65-F5344CB8AC3E}">
        <p14:creationId xmlns:p14="http://schemas.microsoft.com/office/powerpoint/2010/main" val="3801542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GB" altLang="en-US" dirty="0"/>
              <a:t>Inspection is supposed to confirm or challenge the governors evaluation of the effectiveness of the school as a CE school</a:t>
            </a:r>
          </a:p>
          <a:p>
            <a:pPr eaLnBrk="1" hangingPunct="1">
              <a:spcBef>
                <a:spcPct val="0"/>
              </a:spcBef>
            </a:pPr>
            <a:r>
              <a:rPr lang="en-GB" altLang="en-US" dirty="0"/>
              <a:t>2 day inspection for secondary schools</a:t>
            </a:r>
          </a:p>
          <a:p>
            <a:pPr eaLnBrk="1" hangingPunct="1">
              <a:spcBef>
                <a:spcPct val="0"/>
              </a:spcBef>
            </a:pPr>
            <a:endParaRPr lang="en-GB" altLang="en-US" dirty="0"/>
          </a:p>
          <a:p>
            <a:r>
              <a:rPr lang="en-GB" dirty="0"/>
              <a:t>Satisfactory ‘Any point after 3 years from date of last inspection…… within 5 years from end of academic year within which last inspection took place.’  Our preference is sooner rather than later- helps schools move on from a ‘less than good’ grade.</a:t>
            </a:r>
          </a:p>
          <a:p>
            <a:endParaRPr lang="en-GB" dirty="0"/>
          </a:p>
          <a:p>
            <a:r>
              <a:rPr lang="en-GB" dirty="0"/>
              <a:t>Good/outstanding ‘within 5 years from end of academic year within which they were last inspected.’  So if between Sept 2017- July 2018 next inspection will be between Sept 2022-2023</a:t>
            </a:r>
          </a:p>
          <a:p>
            <a:endParaRPr lang="en-GB" dirty="0"/>
          </a:p>
        </p:txBody>
      </p:sp>
      <p:sp>
        <p:nvSpPr>
          <p:cNvPr id="4" name="Slide Number Placeholder 3"/>
          <p:cNvSpPr>
            <a:spLocks noGrp="1"/>
          </p:cNvSpPr>
          <p:nvPr>
            <p:ph type="sldNum" sz="quarter" idx="10"/>
          </p:nvPr>
        </p:nvSpPr>
        <p:spPr/>
        <p:txBody>
          <a:bodyPr/>
          <a:lstStyle/>
          <a:p>
            <a:fld id="{666E13D7-529F-4D21-9C97-46FB955AE584}" type="slidenum">
              <a:rPr lang="en-GB" smtClean="0"/>
              <a:t>4</a:t>
            </a:fld>
            <a:endParaRPr lang="en-GB"/>
          </a:p>
        </p:txBody>
      </p:sp>
    </p:spTree>
    <p:extLst>
      <p:ext uri="{BB962C8B-B14F-4D97-AF65-F5344CB8AC3E}">
        <p14:creationId xmlns:p14="http://schemas.microsoft.com/office/powerpoint/2010/main" val="14795140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Explain PIP</a:t>
            </a:r>
          </a:p>
        </p:txBody>
      </p:sp>
      <p:sp>
        <p:nvSpPr>
          <p:cNvPr id="4" name="Slide Number Placeholder 3"/>
          <p:cNvSpPr>
            <a:spLocks noGrp="1"/>
          </p:cNvSpPr>
          <p:nvPr>
            <p:ph type="sldNum" sz="quarter" idx="10"/>
          </p:nvPr>
        </p:nvSpPr>
        <p:spPr/>
        <p:txBody>
          <a:bodyPr/>
          <a:lstStyle/>
          <a:p>
            <a:fld id="{666E13D7-529F-4D21-9C97-46FB955AE584}" type="slidenum">
              <a:rPr lang="en-GB" smtClean="0"/>
              <a:t>5</a:t>
            </a:fld>
            <a:endParaRPr lang="en-GB"/>
          </a:p>
        </p:txBody>
      </p:sp>
    </p:spTree>
    <p:extLst>
      <p:ext uri="{BB962C8B-B14F-4D97-AF65-F5344CB8AC3E}">
        <p14:creationId xmlns:p14="http://schemas.microsoft.com/office/powerpoint/2010/main" val="10601269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a:t>
            </a:r>
            <a:r>
              <a:rPr lang="en-GB" baseline="0" dirty="0"/>
              <a:t> have attempted to describe what we would expect to find in a ‘good’ church school, what should be the norm. Then a school that goes the extra mile  becomes an </a:t>
            </a:r>
            <a:r>
              <a:rPr lang="en-GB" b="1" baseline="0" dirty="0"/>
              <a:t>exceptiona</a:t>
            </a:r>
            <a:r>
              <a:rPr lang="en-GB" baseline="0" dirty="0"/>
              <a:t>l church school, </a:t>
            </a:r>
            <a:r>
              <a:rPr lang="en-GB" u="sng" baseline="0" dirty="0"/>
              <a:t>one </a:t>
            </a:r>
            <a:r>
              <a:rPr lang="en-GB" u="sng" baseline="0" dirty="0">
                <a:highlight>
                  <a:srgbClr val="FFFF00"/>
                </a:highlight>
              </a:rPr>
              <a:t>where you could confidently send other schools to look for good practice. One that you would be confident to  put in place to support a struggling church school</a:t>
            </a:r>
            <a:r>
              <a:rPr lang="en-GB" baseline="0" dirty="0">
                <a:highlight>
                  <a:srgbClr val="FFFF00"/>
                </a:highlight>
              </a:rPr>
              <a:t>.</a:t>
            </a:r>
            <a:r>
              <a:rPr lang="en-GB" baseline="0" dirty="0"/>
              <a:t> Possible implications for schools currently sitting on an ‘outstanding’ judgement from current SIAMS schedule. </a:t>
            </a:r>
          </a:p>
          <a:p>
            <a:r>
              <a:rPr lang="en-GB" baseline="0" dirty="0"/>
              <a:t>Currently 50% schools are graded ‘outstanding’ Potentially 10-20% under new schedule.  Make the case for excellence if that is where you feel your school is at.</a:t>
            </a:r>
          </a:p>
          <a:p>
            <a:endParaRPr lang="en-GB" baseline="0" dirty="0"/>
          </a:p>
          <a:p>
            <a:r>
              <a:rPr lang="en-GB" baseline="0" dirty="0"/>
              <a:t>Rather than try and define what RI looks like we have borrowed the </a:t>
            </a:r>
            <a:r>
              <a:rPr lang="en-GB" baseline="0" dirty="0" err="1"/>
              <a:t>ofsted</a:t>
            </a:r>
            <a:r>
              <a:rPr lang="en-GB" baseline="0" dirty="0"/>
              <a:t> approach of simply saying </a:t>
            </a:r>
            <a:r>
              <a:rPr lang="en-GB" u="sng" baseline="0" dirty="0"/>
              <a:t>it is not yet good</a:t>
            </a:r>
            <a:r>
              <a:rPr lang="en-GB" baseline="0" dirty="0"/>
              <a:t>. </a:t>
            </a:r>
          </a:p>
          <a:p>
            <a:r>
              <a:rPr lang="en-GB" baseline="0" dirty="0"/>
              <a:t>The fourth category is ineffective as a church school. We anticipate very few of these but it remains a possibility. </a:t>
            </a:r>
          </a:p>
          <a:p>
            <a:endParaRPr lang="en-GB" baseline="0" dirty="0"/>
          </a:p>
          <a:p>
            <a:r>
              <a:rPr lang="en-GB" baseline="0" dirty="0"/>
              <a:t>P17 gives info re ‘Ineffective as a church school’  Necessary in world of MAT and other federations.  Gives authority to Diocese to intervene.</a:t>
            </a:r>
            <a:endParaRPr lang="en-GB" dirty="0"/>
          </a:p>
          <a:p>
            <a:endParaRPr lang="en-GB" dirty="0"/>
          </a:p>
        </p:txBody>
      </p:sp>
      <p:sp>
        <p:nvSpPr>
          <p:cNvPr id="4" name="Slide Number Placeholder 3"/>
          <p:cNvSpPr>
            <a:spLocks noGrp="1"/>
          </p:cNvSpPr>
          <p:nvPr>
            <p:ph type="sldNum" sz="quarter" idx="10"/>
          </p:nvPr>
        </p:nvSpPr>
        <p:spPr/>
        <p:txBody>
          <a:bodyPr/>
          <a:lstStyle/>
          <a:p>
            <a:fld id="{666E13D7-529F-4D21-9C97-46FB955AE584}" type="slidenum">
              <a:rPr lang="en-GB" smtClean="0"/>
              <a:t>6</a:t>
            </a:fld>
            <a:endParaRPr lang="en-GB"/>
          </a:p>
        </p:txBody>
      </p:sp>
    </p:spTree>
    <p:extLst>
      <p:ext uri="{BB962C8B-B14F-4D97-AF65-F5344CB8AC3E}">
        <p14:creationId xmlns:p14="http://schemas.microsoft.com/office/powerpoint/2010/main" val="5714888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What words stand out for you here?</a:t>
            </a:r>
          </a:p>
          <a:p>
            <a:r>
              <a:rPr lang="en-GB" dirty="0"/>
              <a:t>Those who have been through inspection before what do you notice?</a:t>
            </a:r>
          </a:p>
          <a:p>
            <a:endParaRPr lang="en-GB" dirty="0"/>
          </a:p>
          <a:p>
            <a:r>
              <a:rPr lang="en-GB" dirty="0"/>
              <a:t>P1 SIAMS Evaluation Schedule Nigel Genders continues: ‘ This new Framework focuses unashamedly on vision, with the hope that it will allow governing bodies to place more of an emphasis on their purpose of education, ensuring that the school’s Christian vision impacts in ways which enable the whole school community to flourish.’</a:t>
            </a:r>
          </a:p>
        </p:txBody>
      </p:sp>
      <p:sp>
        <p:nvSpPr>
          <p:cNvPr id="4" name="Slide Number Placeholder 3"/>
          <p:cNvSpPr>
            <a:spLocks noGrp="1"/>
          </p:cNvSpPr>
          <p:nvPr>
            <p:ph type="sldNum" sz="quarter" idx="10"/>
          </p:nvPr>
        </p:nvSpPr>
        <p:spPr/>
        <p:txBody>
          <a:bodyPr/>
          <a:lstStyle/>
          <a:p>
            <a:fld id="{666E13D7-529F-4D21-9C97-46FB955AE584}" type="slidenum">
              <a:rPr lang="en-GB" smtClean="0"/>
              <a:t>7</a:t>
            </a:fld>
            <a:endParaRPr lang="en-GB"/>
          </a:p>
        </p:txBody>
      </p:sp>
    </p:spTree>
    <p:extLst>
      <p:ext uri="{BB962C8B-B14F-4D97-AF65-F5344CB8AC3E}">
        <p14:creationId xmlns:p14="http://schemas.microsoft.com/office/powerpoint/2010/main" val="30368946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Look at SIAMS schedule.  </a:t>
            </a:r>
          </a:p>
          <a:p>
            <a:r>
              <a:rPr lang="en-GB" dirty="0"/>
              <a:t>Activity: vision and leadership section – underline/highlight each time vision noted.  What do they notice about the references to vision?</a:t>
            </a:r>
          </a:p>
          <a:p>
            <a:endParaRPr lang="en-GB" dirty="0"/>
          </a:p>
          <a:p>
            <a:endParaRPr lang="en-GB" dirty="0"/>
          </a:p>
        </p:txBody>
      </p:sp>
      <p:sp>
        <p:nvSpPr>
          <p:cNvPr id="4" name="Slide Number Placeholder 3"/>
          <p:cNvSpPr>
            <a:spLocks noGrp="1"/>
          </p:cNvSpPr>
          <p:nvPr>
            <p:ph type="sldNum" sz="quarter" idx="10"/>
          </p:nvPr>
        </p:nvSpPr>
        <p:spPr/>
        <p:txBody>
          <a:bodyPr/>
          <a:lstStyle/>
          <a:p>
            <a:fld id="{666E13D7-529F-4D21-9C97-46FB955AE584}" type="slidenum">
              <a:rPr lang="en-GB" smtClean="0"/>
              <a:t>8</a:t>
            </a:fld>
            <a:endParaRPr lang="en-GB"/>
          </a:p>
        </p:txBody>
      </p:sp>
    </p:spTree>
    <p:extLst>
      <p:ext uri="{BB962C8B-B14F-4D97-AF65-F5344CB8AC3E}">
        <p14:creationId xmlns:p14="http://schemas.microsoft.com/office/powerpoint/2010/main" val="10319191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and discuss- any feedback </a:t>
            </a:r>
          </a:p>
          <a:p>
            <a:endParaRPr lang="en-GB" dirty="0"/>
          </a:p>
          <a:p>
            <a:r>
              <a:rPr lang="en-GB" dirty="0"/>
              <a:t>Give out sheet ‘Your Christian Vision’  as an aide to work on with rest of governing body and school leadership.</a:t>
            </a:r>
          </a:p>
        </p:txBody>
      </p:sp>
      <p:sp>
        <p:nvSpPr>
          <p:cNvPr id="4" name="Slide Number Placeholder 3"/>
          <p:cNvSpPr>
            <a:spLocks noGrp="1"/>
          </p:cNvSpPr>
          <p:nvPr>
            <p:ph type="sldNum" sz="quarter" idx="5"/>
          </p:nvPr>
        </p:nvSpPr>
        <p:spPr/>
        <p:txBody>
          <a:bodyPr/>
          <a:lstStyle/>
          <a:p>
            <a:fld id="{666E13D7-529F-4D21-9C97-46FB955AE584}" type="slidenum">
              <a:rPr lang="en-GB" smtClean="0"/>
              <a:t>9</a:t>
            </a:fld>
            <a:endParaRPr lang="en-GB"/>
          </a:p>
        </p:txBody>
      </p:sp>
    </p:spTree>
    <p:extLst>
      <p:ext uri="{BB962C8B-B14F-4D97-AF65-F5344CB8AC3E}">
        <p14:creationId xmlns:p14="http://schemas.microsoft.com/office/powerpoint/2010/main" val="8676144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3070717B-18D1-4DBF-B08F-02647D291B32}" type="datetimeFigureOut">
              <a:rPr lang="en-GB" smtClean="0"/>
              <a:t>27/06/2019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17DDA8-2F0C-4992-8217-D6835886E65C}" type="slidenum">
              <a:rPr lang="en-GB" smtClean="0"/>
              <a:t>‹#›</a:t>
            </a:fld>
            <a:endParaRPr lang="en-GB"/>
          </a:p>
        </p:txBody>
      </p:sp>
    </p:spTree>
    <p:extLst>
      <p:ext uri="{BB962C8B-B14F-4D97-AF65-F5344CB8AC3E}">
        <p14:creationId xmlns:p14="http://schemas.microsoft.com/office/powerpoint/2010/main" val="30689322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070717B-18D1-4DBF-B08F-02647D291B32}" type="datetimeFigureOut">
              <a:rPr lang="en-GB" smtClean="0"/>
              <a:t>27/06/2019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17DDA8-2F0C-4992-8217-D6835886E65C}" type="slidenum">
              <a:rPr lang="en-GB" smtClean="0"/>
              <a:t>‹#›</a:t>
            </a:fld>
            <a:endParaRPr lang="en-GB"/>
          </a:p>
        </p:txBody>
      </p:sp>
    </p:spTree>
    <p:extLst>
      <p:ext uri="{BB962C8B-B14F-4D97-AF65-F5344CB8AC3E}">
        <p14:creationId xmlns:p14="http://schemas.microsoft.com/office/powerpoint/2010/main" val="1604853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070717B-18D1-4DBF-B08F-02647D291B32}" type="datetimeFigureOut">
              <a:rPr lang="en-GB" smtClean="0"/>
              <a:t>27/06/2019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17DDA8-2F0C-4992-8217-D6835886E65C}" type="slidenum">
              <a:rPr lang="en-GB" smtClean="0"/>
              <a:t>‹#›</a:t>
            </a:fld>
            <a:endParaRPr lang="en-GB"/>
          </a:p>
        </p:txBody>
      </p:sp>
    </p:spTree>
    <p:extLst>
      <p:ext uri="{BB962C8B-B14F-4D97-AF65-F5344CB8AC3E}">
        <p14:creationId xmlns:p14="http://schemas.microsoft.com/office/powerpoint/2010/main" val="2998583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070717B-18D1-4DBF-B08F-02647D291B32}" type="datetimeFigureOut">
              <a:rPr lang="en-GB" smtClean="0"/>
              <a:t>27/06/2019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17DDA8-2F0C-4992-8217-D6835886E65C}" type="slidenum">
              <a:rPr lang="en-GB" smtClean="0"/>
              <a:t>‹#›</a:t>
            </a:fld>
            <a:endParaRPr lang="en-GB"/>
          </a:p>
        </p:txBody>
      </p:sp>
    </p:spTree>
    <p:extLst>
      <p:ext uri="{BB962C8B-B14F-4D97-AF65-F5344CB8AC3E}">
        <p14:creationId xmlns:p14="http://schemas.microsoft.com/office/powerpoint/2010/main" val="3392655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70717B-18D1-4DBF-B08F-02647D291B32}" type="datetimeFigureOut">
              <a:rPr lang="en-GB" smtClean="0"/>
              <a:t>27/06/2019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17DDA8-2F0C-4992-8217-D6835886E65C}" type="slidenum">
              <a:rPr lang="en-GB" smtClean="0"/>
              <a:t>‹#›</a:t>
            </a:fld>
            <a:endParaRPr lang="en-GB"/>
          </a:p>
        </p:txBody>
      </p:sp>
    </p:spTree>
    <p:extLst>
      <p:ext uri="{BB962C8B-B14F-4D97-AF65-F5344CB8AC3E}">
        <p14:creationId xmlns:p14="http://schemas.microsoft.com/office/powerpoint/2010/main" val="2771243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3070717B-18D1-4DBF-B08F-02647D291B32}" type="datetimeFigureOut">
              <a:rPr lang="en-GB" smtClean="0"/>
              <a:t>27/06/2019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517DDA8-2F0C-4992-8217-D6835886E65C}" type="slidenum">
              <a:rPr lang="en-GB" smtClean="0"/>
              <a:t>‹#›</a:t>
            </a:fld>
            <a:endParaRPr lang="en-GB"/>
          </a:p>
        </p:txBody>
      </p:sp>
    </p:spTree>
    <p:extLst>
      <p:ext uri="{BB962C8B-B14F-4D97-AF65-F5344CB8AC3E}">
        <p14:creationId xmlns:p14="http://schemas.microsoft.com/office/powerpoint/2010/main" val="2992409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3070717B-18D1-4DBF-B08F-02647D291B32}" type="datetimeFigureOut">
              <a:rPr lang="en-GB" smtClean="0"/>
              <a:t>27/06/2019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517DDA8-2F0C-4992-8217-D6835886E65C}" type="slidenum">
              <a:rPr lang="en-GB" smtClean="0"/>
              <a:t>‹#›</a:t>
            </a:fld>
            <a:endParaRPr lang="en-GB"/>
          </a:p>
        </p:txBody>
      </p:sp>
    </p:spTree>
    <p:extLst>
      <p:ext uri="{BB962C8B-B14F-4D97-AF65-F5344CB8AC3E}">
        <p14:creationId xmlns:p14="http://schemas.microsoft.com/office/powerpoint/2010/main" val="3578161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3070717B-18D1-4DBF-B08F-02647D291B32}" type="datetimeFigureOut">
              <a:rPr lang="en-GB" smtClean="0"/>
              <a:t>27/06/2019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517DDA8-2F0C-4992-8217-D6835886E65C}" type="slidenum">
              <a:rPr lang="en-GB" smtClean="0"/>
              <a:t>‹#›</a:t>
            </a:fld>
            <a:endParaRPr lang="en-GB"/>
          </a:p>
        </p:txBody>
      </p:sp>
    </p:spTree>
    <p:extLst>
      <p:ext uri="{BB962C8B-B14F-4D97-AF65-F5344CB8AC3E}">
        <p14:creationId xmlns:p14="http://schemas.microsoft.com/office/powerpoint/2010/main" val="1389954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70717B-18D1-4DBF-B08F-02647D291B32}" type="datetimeFigureOut">
              <a:rPr lang="en-GB" smtClean="0"/>
              <a:t>27/06/2019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517DDA8-2F0C-4992-8217-D6835886E65C}" type="slidenum">
              <a:rPr lang="en-GB" smtClean="0"/>
              <a:t>‹#›</a:t>
            </a:fld>
            <a:endParaRPr lang="en-GB"/>
          </a:p>
        </p:txBody>
      </p:sp>
    </p:spTree>
    <p:extLst>
      <p:ext uri="{BB962C8B-B14F-4D97-AF65-F5344CB8AC3E}">
        <p14:creationId xmlns:p14="http://schemas.microsoft.com/office/powerpoint/2010/main" val="3776197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070717B-18D1-4DBF-B08F-02647D291B32}" type="datetimeFigureOut">
              <a:rPr lang="en-GB" smtClean="0"/>
              <a:t>27/06/2019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517DDA8-2F0C-4992-8217-D6835886E65C}" type="slidenum">
              <a:rPr lang="en-GB" smtClean="0"/>
              <a:t>‹#›</a:t>
            </a:fld>
            <a:endParaRPr lang="en-GB"/>
          </a:p>
        </p:txBody>
      </p:sp>
    </p:spTree>
    <p:extLst>
      <p:ext uri="{BB962C8B-B14F-4D97-AF65-F5344CB8AC3E}">
        <p14:creationId xmlns:p14="http://schemas.microsoft.com/office/powerpoint/2010/main" val="3814974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070717B-18D1-4DBF-B08F-02647D291B32}" type="datetimeFigureOut">
              <a:rPr lang="en-GB" smtClean="0"/>
              <a:t>27/06/2019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517DDA8-2F0C-4992-8217-D6835886E65C}" type="slidenum">
              <a:rPr lang="en-GB" smtClean="0"/>
              <a:t>‹#›</a:t>
            </a:fld>
            <a:endParaRPr lang="en-GB"/>
          </a:p>
        </p:txBody>
      </p:sp>
    </p:spTree>
    <p:extLst>
      <p:ext uri="{BB962C8B-B14F-4D97-AF65-F5344CB8AC3E}">
        <p14:creationId xmlns:p14="http://schemas.microsoft.com/office/powerpoint/2010/main" val="8723023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70717B-18D1-4DBF-B08F-02647D291B32}" type="datetimeFigureOut">
              <a:rPr lang="en-GB" smtClean="0"/>
              <a:t>27/06/2019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17DDA8-2F0C-4992-8217-D6835886E65C}" type="slidenum">
              <a:rPr lang="en-GB" smtClean="0"/>
              <a:t>‹#›</a:t>
            </a:fld>
            <a:endParaRPr lang="en-GB"/>
          </a:p>
        </p:txBody>
      </p:sp>
    </p:spTree>
    <p:extLst>
      <p:ext uri="{BB962C8B-B14F-4D97-AF65-F5344CB8AC3E}">
        <p14:creationId xmlns:p14="http://schemas.microsoft.com/office/powerpoint/2010/main" val="16776219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4.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5.xml.rels><?xml version="1.0" encoding="UTF-8" standalone="yes"?>
<Relationships xmlns="http://schemas.openxmlformats.org/package/2006/relationships"><Relationship Id="rId8" Type="http://schemas.openxmlformats.org/officeDocument/2006/relationships/image" Target="../media/image10.jpg"/><Relationship Id="rId3" Type="http://schemas.openxmlformats.org/officeDocument/2006/relationships/image" Target="../media/image5.jpg"/><Relationship Id="rId7" Type="http://schemas.openxmlformats.org/officeDocument/2006/relationships/image" Target="../media/image9.jpeg"/><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image" Target="../media/image8.jpeg"/><Relationship Id="rId5" Type="http://schemas.openxmlformats.org/officeDocument/2006/relationships/image" Target="../media/image7.jpeg"/><Relationship Id="rId10" Type="http://schemas.openxmlformats.org/officeDocument/2006/relationships/image" Target="../media/image2.jpeg"/><Relationship Id="rId4" Type="http://schemas.openxmlformats.org/officeDocument/2006/relationships/image" Target="../media/image6.jpg"/><Relationship Id="rId9" Type="http://schemas.openxmlformats.org/officeDocument/2006/relationships/image" Target="../media/image11.jpeg"/></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s://www.churchofengland.org/sites/default/files/2019-02/Rethinking%20Resilience%20SIAMS%202019.pdf"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hyperlink" Target="https://www.carlislediocese.org.uk/our-diocese/schools/school-inspection.html"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2882" y="1412776"/>
            <a:ext cx="2297194" cy="4176464"/>
          </a:xfrm>
          <a:prstGeom prst="rect">
            <a:avLst/>
          </a:prstGeom>
          <a:solidFill>
            <a:schemeClr val="bg1">
              <a:lumMod val="75000"/>
            </a:schemeClr>
          </a:solidFill>
        </p:spPr>
      </p:pic>
      <p:sp>
        <p:nvSpPr>
          <p:cNvPr id="5" name="Title 1"/>
          <p:cNvSpPr>
            <a:spLocks noGrp="1"/>
          </p:cNvSpPr>
          <p:nvPr>
            <p:ph type="ctrTitle"/>
          </p:nvPr>
        </p:nvSpPr>
        <p:spPr>
          <a:xfrm>
            <a:off x="4004072" y="2132856"/>
            <a:ext cx="4468196" cy="548632"/>
          </a:xfrm>
        </p:spPr>
        <p:txBody>
          <a:bodyPr>
            <a:normAutofit fontScale="90000"/>
          </a:bodyPr>
          <a:lstStyle/>
          <a:p>
            <a:r>
              <a:rPr lang="en-GB" b="1" dirty="0">
                <a:solidFill>
                  <a:srgbClr val="FF0000"/>
                </a:solidFill>
              </a:rPr>
              <a:t>A whistle stop tour of  SIAMS 2018 Evaluation Schedule</a:t>
            </a:r>
            <a:br>
              <a:rPr lang="en-GB" b="1" dirty="0">
                <a:solidFill>
                  <a:srgbClr val="FF0000"/>
                </a:solidFill>
              </a:rPr>
            </a:br>
            <a:br>
              <a:rPr lang="en-GB" sz="9600" b="1" dirty="0">
                <a:solidFill>
                  <a:srgbClr val="FF0000"/>
                </a:solidFill>
              </a:rPr>
            </a:br>
            <a:endParaRPr lang="en-GB" dirty="0">
              <a:solidFill>
                <a:schemeClr val="tx1">
                  <a:lumMod val="95000"/>
                  <a:lumOff val="5000"/>
                </a:schemeClr>
              </a:solidFill>
            </a:endParaRPr>
          </a:p>
        </p:txBody>
      </p:sp>
      <p:sp>
        <p:nvSpPr>
          <p:cNvPr id="6" name="Subtitle 2"/>
          <p:cNvSpPr>
            <a:spLocks noGrp="1"/>
          </p:cNvSpPr>
          <p:nvPr>
            <p:ph type="subTitle" idx="1"/>
          </p:nvPr>
        </p:nvSpPr>
        <p:spPr>
          <a:xfrm>
            <a:off x="3445264" y="2681488"/>
            <a:ext cx="5023955" cy="1959624"/>
          </a:xfrm>
        </p:spPr>
        <p:txBody>
          <a:bodyPr>
            <a:normAutofit fontScale="25000" lnSpcReduction="20000"/>
          </a:bodyPr>
          <a:lstStyle/>
          <a:p>
            <a:endParaRPr lang="en-GB" sz="11200" b="1" dirty="0">
              <a:solidFill>
                <a:srgbClr val="FF0000"/>
              </a:solidFill>
            </a:endParaRPr>
          </a:p>
          <a:p>
            <a:endParaRPr lang="en-GB" sz="8000" b="1" dirty="0">
              <a:solidFill>
                <a:schemeClr val="tx1"/>
              </a:solidFill>
            </a:endParaRPr>
          </a:p>
          <a:p>
            <a:endParaRPr lang="en-GB" sz="8000" b="1" dirty="0">
              <a:solidFill>
                <a:schemeClr val="tx1"/>
              </a:solidFill>
            </a:endParaRPr>
          </a:p>
          <a:p>
            <a:endParaRPr lang="en-GB" sz="8000" b="1" dirty="0">
              <a:solidFill>
                <a:schemeClr val="tx1"/>
              </a:solidFill>
            </a:endParaRPr>
          </a:p>
          <a:p>
            <a:endParaRPr lang="en-GB" sz="8000" b="1" dirty="0">
              <a:solidFill>
                <a:schemeClr val="tx1"/>
              </a:solidFill>
            </a:endParaRPr>
          </a:p>
          <a:p>
            <a:endParaRPr lang="en-GB" sz="8000" b="1" dirty="0">
              <a:solidFill>
                <a:schemeClr val="tx1"/>
              </a:solidFill>
            </a:endParaRPr>
          </a:p>
          <a:p>
            <a:endParaRPr lang="en-GB" sz="8000" b="1" dirty="0">
              <a:solidFill>
                <a:schemeClr val="tx1"/>
              </a:solidFill>
            </a:endParaRPr>
          </a:p>
          <a:p>
            <a:r>
              <a:rPr lang="en-GB" sz="8000" b="1" dirty="0">
                <a:solidFill>
                  <a:schemeClr val="tx1"/>
                </a:solidFill>
              </a:rPr>
              <a:t>Deborah Smith</a:t>
            </a:r>
          </a:p>
          <a:p>
            <a:r>
              <a:rPr lang="en-GB" sz="8000" b="1" dirty="0">
                <a:solidFill>
                  <a:schemeClr val="tx1"/>
                </a:solidFill>
              </a:rPr>
              <a:t>Deputy Director of Education</a:t>
            </a:r>
          </a:p>
          <a:p>
            <a:r>
              <a:rPr lang="en-GB" sz="8000" b="1" dirty="0">
                <a:solidFill>
                  <a:schemeClr val="tx1"/>
                </a:solidFill>
              </a:rPr>
              <a:t>deborah.smith@carlislediocese.org.uk</a:t>
            </a:r>
          </a:p>
          <a:p>
            <a:endParaRPr lang="en-GB" b="1" dirty="0">
              <a:solidFill>
                <a:schemeClr val="bg1">
                  <a:lumMod val="50000"/>
                </a:schemeClr>
              </a:solidFill>
            </a:endParaRPr>
          </a:p>
        </p:txBody>
      </p:sp>
      <p:cxnSp>
        <p:nvCxnSpPr>
          <p:cNvPr id="8" name="Straight Connector 7"/>
          <p:cNvCxnSpPr/>
          <p:nvPr/>
        </p:nvCxnSpPr>
        <p:spPr>
          <a:xfrm>
            <a:off x="2771800" y="0"/>
            <a:ext cx="72008" cy="6858000"/>
          </a:xfrm>
          <a:prstGeom prst="line">
            <a:avLst/>
          </a:prstGeom>
          <a:ln w="571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222047" y="6381328"/>
            <a:ext cx="1124026" cy="369332"/>
          </a:xfrm>
          <a:prstGeom prst="rect">
            <a:avLst/>
          </a:prstGeom>
          <a:noFill/>
        </p:spPr>
        <p:txBody>
          <a:bodyPr wrap="none" rtlCol="0">
            <a:spAutoFit/>
          </a:bodyPr>
          <a:lstStyle/>
          <a:p>
            <a:r>
              <a:rPr lang="en-GB" b="1" dirty="0">
                <a:solidFill>
                  <a:schemeClr val="bg1">
                    <a:lumMod val="50000"/>
                  </a:schemeClr>
                </a:solidFill>
              </a:rPr>
              <a:t>July 2019 </a:t>
            </a:r>
          </a:p>
        </p:txBody>
      </p:sp>
    </p:spTree>
    <p:extLst>
      <p:ext uri="{BB962C8B-B14F-4D97-AF65-F5344CB8AC3E}">
        <p14:creationId xmlns:p14="http://schemas.microsoft.com/office/powerpoint/2010/main" val="28746599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1435894" y="1207294"/>
          <a:ext cx="6272213" cy="44434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a:extLst>
              <a:ext uri="{FF2B5EF4-FFF2-40B4-BE49-F238E27FC236}">
                <a16:creationId xmlns:a16="http://schemas.microsoft.com/office/drawing/2014/main" id="{734F6E20-C9BA-4C56-BB2D-73712D522C12}"/>
              </a:ext>
            </a:extLst>
          </p:cNvPr>
          <p:cNvSpPr txBox="1"/>
          <p:nvPr/>
        </p:nvSpPr>
        <p:spPr>
          <a:xfrm>
            <a:off x="251520" y="6165304"/>
            <a:ext cx="1656184" cy="369332"/>
          </a:xfrm>
          <a:prstGeom prst="rect">
            <a:avLst/>
          </a:prstGeom>
          <a:noFill/>
        </p:spPr>
        <p:txBody>
          <a:bodyPr wrap="square" rtlCol="0">
            <a:spAutoFit/>
          </a:bodyPr>
          <a:lstStyle/>
          <a:p>
            <a:r>
              <a:rPr lang="en-GB" b="1" dirty="0">
                <a:solidFill>
                  <a:schemeClr val="bg1">
                    <a:lumMod val="50000"/>
                  </a:schemeClr>
                </a:solidFill>
              </a:rPr>
              <a:t>June 2019</a:t>
            </a:r>
          </a:p>
        </p:txBody>
      </p:sp>
      <p:grpSp>
        <p:nvGrpSpPr>
          <p:cNvPr id="5" name="Group 4">
            <a:extLst>
              <a:ext uri="{FF2B5EF4-FFF2-40B4-BE49-F238E27FC236}">
                <a16:creationId xmlns:a16="http://schemas.microsoft.com/office/drawing/2014/main" id="{F65884C3-5F38-4FB7-8A3D-C4D09525485F}"/>
              </a:ext>
            </a:extLst>
          </p:cNvPr>
          <p:cNvGrpSpPr/>
          <p:nvPr/>
        </p:nvGrpSpPr>
        <p:grpSpPr>
          <a:xfrm>
            <a:off x="7884368" y="-483"/>
            <a:ext cx="936104" cy="4912619"/>
            <a:chOff x="7884368" y="-482"/>
            <a:chExt cx="936104" cy="4437594"/>
          </a:xfrm>
        </p:grpSpPr>
        <p:cxnSp>
          <p:nvCxnSpPr>
            <p:cNvPr id="6" name="Straight Connector 5">
              <a:extLst>
                <a:ext uri="{FF2B5EF4-FFF2-40B4-BE49-F238E27FC236}">
                  <a16:creationId xmlns:a16="http://schemas.microsoft.com/office/drawing/2014/main" id="{78E584E3-26EE-4257-9E29-7B5A69D8434F}"/>
                </a:ext>
              </a:extLst>
            </p:cNvPr>
            <p:cNvCxnSpPr/>
            <p:nvPr/>
          </p:nvCxnSpPr>
          <p:spPr>
            <a:xfrm>
              <a:off x="7884368" y="-482"/>
              <a:ext cx="36004" cy="4437594"/>
            </a:xfrm>
            <a:prstGeom prst="line">
              <a:avLst/>
            </a:prstGeom>
            <a:ln w="762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B578EF62-59A2-4DF3-9C40-270619697CC4}"/>
                </a:ext>
              </a:extLst>
            </p:cNvPr>
            <p:cNvSpPr/>
            <p:nvPr/>
          </p:nvSpPr>
          <p:spPr>
            <a:xfrm>
              <a:off x="8028384" y="0"/>
              <a:ext cx="792088" cy="4437112"/>
            </a:xfrm>
            <a:prstGeom prst="rect">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lin ang="5400000" scaled="1"/>
              <a:tileRect/>
            </a:gra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a:solidFill>
                  <a:schemeClr val="bg1"/>
                </a:solidFill>
              </a:endParaRPr>
            </a:p>
          </p:txBody>
        </p:sp>
      </p:grpSp>
      <p:pic>
        <p:nvPicPr>
          <p:cNvPr id="8" name="Picture 7">
            <a:extLst>
              <a:ext uri="{FF2B5EF4-FFF2-40B4-BE49-F238E27FC236}">
                <a16:creationId xmlns:a16="http://schemas.microsoft.com/office/drawing/2014/main" id="{62AAA87C-F130-4A29-9C21-2502D6AA12A0}"/>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884368" y="5083554"/>
            <a:ext cx="911853" cy="1657814"/>
          </a:xfrm>
          <a:prstGeom prst="rect">
            <a:avLst/>
          </a:prstGeom>
          <a:solidFill>
            <a:schemeClr val="bg1">
              <a:lumMod val="75000"/>
            </a:schemeClr>
          </a:solidFill>
        </p:spPr>
      </p:pic>
    </p:spTree>
    <p:extLst>
      <p:ext uri="{BB962C8B-B14F-4D97-AF65-F5344CB8AC3E}">
        <p14:creationId xmlns:p14="http://schemas.microsoft.com/office/powerpoint/2010/main" val="3970424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B2777DC4-DD35-4CAA-B4C6-586BDB6EB0E5}"/>
              </a:ext>
            </a:extLst>
          </p:cNvPr>
          <p:cNvSpPr>
            <a:spLocks noGrp="1"/>
          </p:cNvSpPr>
          <p:nvPr>
            <p:ph type="title"/>
          </p:nvPr>
        </p:nvSpPr>
        <p:spPr>
          <a:xfrm>
            <a:off x="457200" y="274638"/>
            <a:ext cx="6096000" cy="850107"/>
          </a:xfrm>
        </p:spPr>
        <p:txBody>
          <a:bodyPr/>
          <a:lstStyle/>
          <a:p>
            <a:pPr algn="l"/>
            <a:r>
              <a:rPr lang="en-GB" sz="4000" dirty="0"/>
              <a:t>What is SIAMS looking for? </a:t>
            </a:r>
          </a:p>
        </p:txBody>
      </p:sp>
      <p:sp>
        <p:nvSpPr>
          <p:cNvPr id="7" name="Content Placeholder 6">
            <a:extLst>
              <a:ext uri="{FF2B5EF4-FFF2-40B4-BE49-F238E27FC236}">
                <a16:creationId xmlns:a16="http://schemas.microsoft.com/office/drawing/2014/main" id="{E446AED0-6DED-457D-B14F-D6581121C63F}"/>
              </a:ext>
            </a:extLst>
          </p:cNvPr>
          <p:cNvSpPr>
            <a:spLocks noGrp="1"/>
          </p:cNvSpPr>
          <p:nvPr>
            <p:ph sz="half" idx="1"/>
          </p:nvPr>
        </p:nvSpPr>
        <p:spPr>
          <a:xfrm>
            <a:off x="179512" y="1124746"/>
            <a:ext cx="2448272" cy="5001420"/>
          </a:xfrm>
          <a:solidFill>
            <a:schemeClr val="accent2">
              <a:lumMod val="20000"/>
              <a:lumOff val="80000"/>
            </a:schemeClr>
          </a:solidFill>
        </p:spPr>
        <p:txBody>
          <a:bodyPr>
            <a:normAutofit fontScale="85000" lnSpcReduction="10000"/>
          </a:bodyPr>
          <a:lstStyle/>
          <a:p>
            <a:r>
              <a:rPr lang="en-GB" dirty="0"/>
              <a:t>How well does the school support all pupils in their spiritual development, enabling all pupils to flourish? </a:t>
            </a:r>
          </a:p>
        </p:txBody>
      </p:sp>
      <p:sp>
        <p:nvSpPr>
          <p:cNvPr id="8" name="Content Placeholder 7">
            <a:extLst>
              <a:ext uri="{FF2B5EF4-FFF2-40B4-BE49-F238E27FC236}">
                <a16:creationId xmlns:a16="http://schemas.microsoft.com/office/drawing/2014/main" id="{6B440515-E31C-44BA-8810-40921EAF211A}"/>
              </a:ext>
            </a:extLst>
          </p:cNvPr>
          <p:cNvSpPr>
            <a:spLocks noGrp="1"/>
          </p:cNvSpPr>
          <p:nvPr>
            <p:ph sz="half" idx="2"/>
          </p:nvPr>
        </p:nvSpPr>
        <p:spPr>
          <a:xfrm>
            <a:off x="2905472" y="1124745"/>
            <a:ext cx="5050904" cy="1872207"/>
          </a:xfrm>
          <a:solidFill>
            <a:schemeClr val="accent3">
              <a:lumMod val="40000"/>
              <a:lumOff val="60000"/>
            </a:schemeClr>
          </a:solidFill>
        </p:spPr>
        <p:txBody>
          <a:bodyPr>
            <a:normAutofit fontScale="85000" lnSpcReduction="10000"/>
          </a:bodyPr>
          <a:lstStyle/>
          <a:p>
            <a:r>
              <a:rPr lang="en-GB" dirty="0">
                <a:solidFill>
                  <a:srgbClr val="FF0000"/>
                </a:solidFill>
              </a:rPr>
              <a:t>Secure </a:t>
            </a:r>
            <a:r>
              <a:rPr lang="en-GB" dirty="0"/>
              <a:t>understanding of SD </a:t>
            </a:r>
          </a:p>
          <a:p>
            <a:r>
              <a:rPr lang="en-GB" dirty="0">
                <a:solidFill>
                  <a:srgbClr val="FF0000"/>
                </a:solidFill>
              </a:rPr>
              <a:t>Progressively</a:t>
            </a:r>
            <a:r>
              <a:rPr lang="en-GB" dirty="0"/>
              <a:t> deeper opportunities </a:t>
            </a:r>
          </a:p>
          <a:p>
            <a:r>
              <a:rPr lang="en-GB" dirty="0"/>
              <a:t>Questioning to </a:t>
            </a:r>
            <a:r>
              <a:rPr lang="en-GB" dirty="0">
                <a:solidFill>
                  <a:srgbClr val="FF0000"/>
                </a:solidFill>
              </a:rPr>
              <a:t>explore</a:t>
            </a:r>
            <a:r>
              <a:rPr lang="en-GB" dirty="0"/>
              <a:t> and </a:t>
            </a:r>
            <a:r>
              <a:rPr lang="en-GB" dirty="0">
                <a:solidFill>
                  <a:srgbClr val="FF0000"/>
                </a:solidFill>
              </a:rPr>
              <a:t>articulate</a:t>
            </a:r>
            <a:r>
              <a:rPr lang="en-GB" dirty="0"/>
              <a:t> ethical and spiritual issues </a:t>
            </a:r>
          </a:p>
        </p:txBody>
      </p:sp>
      <p:sp>
        <p:nvSpPr>
          <p:cNvPr id="5" name="Slide Number Placeholder 4">
            <a:extLst>
              <a:ext uri="{FF2B5EF4-FFF2-40B4-BE49-F238E27FC236}">
                <a16:creationId xmlns:a16="http://schemas.microsoft.com/office/drawing/2014/main" id="{B2CE342F-5F72-4698-9DBB-0BAC2F813D5A}"/>
              </a:ext>
            </a:extLst>
          </p:cNvPr>
          <p:cNvSpPr>
            <a:spLocks noGrp="1"/>
          </p:cNvSpPr>
          <p:nvPr>
            <p:ph type="sldNum" sz="quarter" idx="12"/>
          </p:nvPr>
        </p:nvSpPr>
        <p:spPr/>
        <p:txBody>
          <a:bodyPr/>
          <a:lstStyle/>
          <a:p>
            <a:pPr>
              <a:defRPr/>
            </a:pPr>
            <a:fld id="{EECA35C0-BB0C-44F1-A2F5-F9A5E6CB1928}" type="slidenum">
              <a:rPr lang="en-GB" altLang="en-US" smtClean="0"/>
              <a:pPr>
                <a:defRPr/>
              </a:pPr>
              <a:t>11</a:t>
            </a:fld>
            <a:endParaRPr lang="en-GB" altLang="en-US"/>
          </a:p>
        </p:txBody>
      </p:sp>
      <p:sp>
        <p:nvSpPr>
          <p:cNvPr id="9" name="TextBox 8">
            <a:extLst>
              <a:ext uri="{FF2B5EF4-FFF2-40B4-BE49-F238E27FC236}">
                <a16:creationId xmlns:a16="http://schemas.microsoft.com/office/drawing/2014/main" id="{F619F94E-9E64-45F0-8919-471D75F8D53B}"/>
              </a:ext>
            </a:extLst>
          </p:cNvPr>
          <p:cNvSpPr txBox="1"/>
          <p:nvPr/>
        </p:nvSpPr>
        <p:spPr>
          <a:xfrm>
            <a:off x="2905472" y="3429000"/>
            <a:ext cx="5050904" cy="2677657"/>
          </a:xfrm>
          <a:prstGeom prst="rect">
            <a:avLst/>
          </a:prstGeom>
          <a:solidFill>
            <a:schemeClr val="accent1">
              <a:lumMod val="40000"/>
              <a:lumOff val="60000"/>
            </a:schemeClr>
          </a:solidFill>
        </p:spPr>
        <p:txBody>
          <a:bodyPr wrap="square" rtlCol="0">
            <a:spAutoFit/>
          </a:bodyPr>
          <a:lstStyle/>
          <a:p>
            <a:pPr marL="285750" indent="-285750">
              <a:buFont typeface="Arial" panose="020B0604020202020204" pitchFamily="34" charset="0"/>
              <a:buChar char="•"/>
            </a:pPr>
            <a:r>
              <a:rPr lang="en-GB" sz="2400" dirty="0">
                <a:latin typeface="+mn-lt"/>
              </a:rPr>
              <a:t>Pedagogical approach that enables </a:t>
            </a:r>
            <a:r>
              <a:rPr lang="en-GB" sz="2400" dirty="0">
                <a:solidFill>
                  <a:srgbClr val="FF0000"/>
                </a:solidFill>
                <a:latin typeface="+mn-lt"/>
              </a:rPr>
              <a:t>exploration </a:t>
            </a:r>
            <a:r>
              <a:rPr lang="en-GB" sz="2400" dirty="0">
                <a:latin typeface="+mn-lt"/>
              </a:rPr>
              <a:t>and reflection on spiritual and ethical issues </a:t>
            </a:r>
          </a:p>
          <a:p>
            <a:pPr marL="285750" indent="-285750">
              <a:buFont typeface="Arial" panose="020B0604020202020204" pitchFamily="34" charset="0"/>
              <a:buChar char="•"/>
            </a:pPr>
            <a:r>
              <a:rPr lang="en-GB" sz="2400" dirty="0">
                <a:latin typeface="+mn-lt"/>
              </a:rPr>
              <a:t>Teachers have confidence to move beyond planned activities to spontaneously take opportunities across the curriculum  </a:t>
            </a:r>
          </a:p>
        </p:txBody>
      </p:sp>
      <p:sp>
        <p:nvSpPr>
          <p:cNvPr id="4" name="TextBox 3">
            <a:extLst>
              <a:ext uri="{FF2B5EF4-FFF2-40B4-BE49-F238E27FC236}">
                <a16:creationId xmlns:a16="http://schemas.microsoft.com/office/drawing/2014/main" id="{492D0F41-087A-4C2F-ABEB-E708A46FF456}"/>
              </a:ext>
            </a:extLst>
          </p:cNvPr>
          <p:cNvSpPr txBox="1"/>
          <p:nvPr/>
        </p:nvSpPr>
        <p:spPr>
          <a:xfrm>
            <a:off x="179512" y="6356350"/>
            <a:ext cx="1058303" cy="369332"/>
          </a:xfrm>
          <a:prstGeom prst="rect">
            <a:avLst/>
          </a:prstGeom>
          <a:noFill/>
        </p:spPr>
        <p:txBody>
          <a:bodyPr wrap="none" rtlCol="0">
            <a:spAutoFit/>
          </a:bodyPr>
          <a:lstStyle/>
          <a:p>
            <a:r>
              <a:rPr lang="en-GB" dirty="0"/>
              <a:t>July 2019</a:t>
            </a:r>
          </a:p>
        </p:txBody>
      </p:sp>
    </p:spTree>
    <p:extLst>
      <p:ext uri="{BB962C8B-B14F-4D97-AF65-F5344CB8AC3E}">
        <p14:creationId xmlns:p14="http://schemas.microsoft.com/office/powerpoint/2010/main" val="18614409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1777643767"/>
              </p:ext>
            </p:extLst>
          </p:nvPr>
        </p:nvGraphicFramePr>
        <p:xfrm>
          <a:off x="395537" y="404665"/>
          <a:ext cx="7273280" cy="52565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3" name="Picture 2">
            <a:extLst>
              <a:ext uri="{FF2B5EF4-FFF2-40B4-BE49-F238E27FC236}">
                <a16:creationId xmlns:a16="http://schemas.microsoft.com/office/drawing/2014/main" id="{340E1C7E-8AE3-4294-94AB-D86545D80722}"/>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8232147" y="5200186"/>
            <a:ext cx="911853" cy="1657814"/>
          </a:xfrm>
          <a:prstGeom prst="rect">
            <a:avLst/>
          </a:prstGeom>
          <a:solidFill>
            <a:schemeClr val="bg1">
              <a:lumMod val="75000"/>
            </a:schemeClr>
          </a:solidFill>
        </p:spPr>
      </p:pic>
      <p:grpSp>
        <p:nvGrpSpPr>
          <p:cNvPr id="7" name="Group 6">
            <a:extLst>
              <a:ext uri="{FF2B5EF4-FFF2-40B4-BE49-F238E27FC236}">
                <a16:creationId xmlns:a16="http://schemas.microsoft.com/office/drawing/2014/main" id="{0625250E-3E58-467A-B630-4D777714F6C5}"/>
              </a:ext>
            </a:extLst>
          </p:cNvPr>
          <p:cNvGrpSpPr/>
          <p:nvPr/>
        </p:nvGrpSpPr>
        <p:grpSpPr>
          <a:xfrm>
            <a:off x="8207896" y="0"/>
            <a:ext cx="936104" cy="4912619"/>
            <a:chOff x="7884368" y="-482"/>
            <a:chExt cx="936104" cy="4437594"/>
          </a:xfrm>
        </p:grpSpPr>
        <p:cxnSp>
          <p:nvCxnSpPr>
            <p:cNvPr id="8" name="Straight Connector 7">
              <a:extLst>
                <a:ext uri="{FF2B5EF4-FFF2-40B4-BE49-F238E27FC236}">
                  <a16:creationId xmlns:a16="http://schemas.microsoft.com/office/drawing/2014/main" id="{86B8D39E-CA65-44F8-B0FB-2E5D6DE2D4AD}"/>
                </a:ext>
              </a:extLst>
            </p:cNvPr>
            <p:cNvCxnSpPr/>
            <p:nvPr/>
          </p:nvCxnSpPr>
          <p:spPr>
            <a:xfrm>
              <a:off x="7884368" y="-482"/>
              <a:ext cx="36004" cy="4437594"/>
            </a:xfrm>
            <a:prstGeom prst="line">
              <a:avLst/>
            </a:prstGeom>
            <a:ln w="762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8277EF79-A567-4407-BD6C-700C0CD959A7}"/>
                </a:ext>
              </a:extLst>
            </p:cNvPr>
            <p:cNvSpPr/>
            <p:nvPr/>
          </p:nvSpPr>
          <p:spPr>
            <a:xfrm>
              <a:off x="8028384" y="0"/>
              <a:ext cx="792088" cy="4437112"/>
            </a:xfrm>
            <a:prstGeom prst="rect">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lin ang="5400000" scaled="1"/>
              <a:tileRect/>
            </a:gra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a:solidFill>
                  <a:schemeClr val="bg1"/>
                </a:solidFill>
              </a:endParaRPr>
            </a:p>
          </p:txBody>
        </p:sp>
      </p:grpSp>
      <p:sp>
        <p:nvSpPr>
          <p:cNvPr id="4" name="TextBox 3">
            <a:extLst>
              <a:ext uri="{FF2B5EF4-FFF2-40B4-BE49-F238E27FC236}">
                <a16:creationId xmlns:a16="http://schemas.microsoft.com/office/drawing/2014/main" id="{7F772354-0D53-4194-ACE6-FDB8BF5C908A}"/>
              </a:ext>
            </a:extLst>
          </p:cNvPr>
          <p:cNvSpPr txBox="1"/>
          <p:nvPr/>
        </p:nvSpPr>
        <p:spPr>
          <a:xfrm>
            <a:off x="251520" y="6381328"/>
            <a:ext cx="1058303" cy="369332"/>
          </a:xfrm>
          <a:prstGeom prst="rect">
            <a:avLst/>
          </a:prstGeom>
          <a:noFill/>
        </p:spPr>
        <p:txBody>
          <a:bodyPr wrap="none" rtlCol="0">
            <a:spAutoFit/>
          </a:bodyPr>
          <a:lstStyle/>
          <a:p>
            <a:r>
              <a:rPr lang="en-GB" dirty="0"/>
              <a:t>July 2019</a:t>
            </a:r>
          </a:p>
        </p:txBody>
      </p:sp>
    </p:spTree>
    <p:extLst>
      <p:ext uri="{BB962C8B-B14F-4D97-AF65-F5344CB8AC3E}">
        <p14:creationId xmlns:p14="http://schemas.microsoft.com/office/powerpoint/2010/main" val="29880423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575525868"/>
              </p:ext>
            </p:extLst>
          </p:nvPr>
        </p:nvGraphicFramePr>
        <p:xfrm>
          <a:off x="467544" y="260648"/>
          <a:ext cx="7848871" cy="60486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a:extLst>
              <a:ext uri="{FF2B5EF4-FFF2-40B4-BE49-F238E27FC236}">
                <a16:creationId xmlns:a16="http://schemas.microsoft.com/office/drawing/2014/main" id="{62932AE9-67B8-4870-B656-A11491051B19}"/>
              </a:ext>
            </a:extLst>
          </p:cNvPr>
          <p:cNvSpPr txBox="1"/>
          <p:nvPr/>
        </p:nvSpPr>
        <p:spPr>
          <a:xfrm>
            <a:off x="3491880" y="3645024"/>
            <a:ext cx="2187530" cy="923330"/>
          </a:xfrm>
          <a:prstGeom prst="rect">
            <a:avLst/>
          </a:prstGeom>
          <a:noFill/>
        </p:spPr>
        <p:txBody>
          <a:bodyPr wrap="square" rtlCol="0">
            <a:spAutoFit/>
          </a:bodyPr>
          <a:lstStyle/>
          <a:p>
            <a:pPr algn="ctr"/>
            <a:r>
              <a:rPr lang="en-GB" dirty="0">
                <a:solidFill>
                  <a:schemeClr val="bg1"/>
                </a:solidFill>
              </a:rPr>
              <a:t>Community and</a:t>
            </a:r>
          </a:p>
          <a:p>
            <a:pPr algn="ctr"/>
            <a:r>
              <a:rPr lang="en-GB" dirty="0">
                <a:solidFill>
                  <a:schemeClr val="bg1"/>
                </a:solidFill>
              </a:rPr>
              <a:t>Living well </a:t>
            </a:r>
          </a:p>
          <a:p>
            <a:pPr algn="ctr"/>
            <a:r>
              <a:rPr lang="en-GB" dirty="0">
                <a:solidFill>
                  <a:schemeClr val="bg1"/>
                </a:solidFill>
              </a:rPr>
              <a:t>Together</a:t>
            </a:r>
          </a:p>
        </p:txBody>
      </p:sp>
      <p:grpSp>
        <p:nvGrpSpPr>
          <p:cNvPr id="4" name="Group 3">
            <a:extLst>
              <a:ext uri="{FF2B5EF4-FFF2-40B4-BE49-F238E27FC236}">
                <a16:creationId xmlns:a16="http://schemas.microsoft.com/office/drawing/2014/main" id="{52C7AF10-6E78-4877-9C17-471C09E5D4C4}"/>
              </a:ext>
            </a:extLst>
          </p:cNvPr>
          <p:cNvGrpSpPr/>
          <p:nvPr/>
        </p:nvGrpSpPr>
        <p:grpSpPr>
          <a:xfrm>
            <a:off x="7884368" y="-483"/>
            <a:ext cx="936104" cy="4912619"/>
            <a:chOff x="7884368" y="-482"/>
            <a:chExt cx="936104" cy="4437594"/>
          </a:xfrm>
        </p:grpSpPr>
        <p:cxnSp>
          <p:nvCxnSpPr>
            <p:cNvPr id="5" name="Straight Connector 4">
              <a:extLst>
                <a:ext uri="{FF2B5EF4-FFF2-40B4-BE49-F238E27FC236}">
                  <a16:creationId xmlns:a16="http://schemas.microsoft.com/office/drawing/2014/main" id="{32599FF7-7BD4-4F2D-8667-1C586B59A18F}"/>
                </a:ext>
              </a:extLst>
            </p:cNvPr>
            <p:cNvCxnSpPr/>
            <p:nvPr/>
          </p:nvCxnSpPr>
          <p:spPr>
            <a:xfrm>
              <a:off x="7884368" y="-482"/>
              <a:ext cx="36004" cy="4437594"/>
            </a:xfrm>
            <a:prstGeom prst="line">
              <a:avLst/>
            </a:prstGeom>
            <a:ln w="762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55F73723-6ACB-402B-B6AC-4DCF86215FFC}"/>
                </a:ext>
              </a:extLst>
            </p:cNvPr>
            <p:cNvSpPr/>
            <p:nvPr/>
          </p:nvSpPr>
          <p:spPr>
            <a:xfrm>
              <a:off x="8028384" y="0"/>
              <a:ext cx="792088" cy="4437112"/>
            </a:xfrm>
            <a:prstGeom prst="rect">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lin ang="5400000" scaled="1"/>
              <a:tileRect/>
            </a:gra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a:solidFill>
                  <a:schemeClr val="bg1"/>
                </a:solidFill>
              </a:endParaRPr>
            </a:p>
          </p:txBody>
        </p:sp>
      </p:grpSp>
      <p:pic>
        <p:nvPicPr>
          <p:cNvPr id="7" name="Picture 6">
            <a:extLst>
              <a:ext uri="{FF2B5EF4-FFF2-40B4-BE49-F238E27FC236}">
                <a16:creationId xmlns:a16="http://schemas.microsoft.com/office/drawing/2014/main" id="{716A23F5-678B-4280-AC36-AFD50C905997}"/>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884368" y="5083554"/>
            <a:ext cx="911853" cy="1657814"/>
          </a:xfrm>
          <a:prstGeom prst="rect">
            <a:avLst/>
          </a:prstGeom>
          <a:solidFill>
            <a:schemeClr val="bg1">
              <a:lumMod val="75000"/>
            </a:schemeClr>
          </a:solidFill>
        </p:spPr>
      </p:pic>
      <p:sp>
        <p:nvSpPr>
          <p:cNvPr id="9" name="TextBox 8">
            <a:extLst>
              <a:ext uri="{FF2B5EF4-FFF2-40B4-BE49-F238E27FC236}">
                <a16:creationId xmlns:a16="http://schemas.microsoft.com/office/drawing/2014/main" id="{82003DA8-EC01-450D-B5A0-BB2B526753C3}"/>
              </a:ext>
            </a:extLst>
          </p:cNvPr>
          <p:cNvSpPr txBox="1"/>
          <p:nvPr/>
        </p:nvSpPr>
        <p:spPr>
          <a:xfrm>
            <a:off x="251520" y="6453336"/>
            <a:ext cx="1058303" cy="369332"/>
          </a:xfrm>
          <a:prstGeom prst="rect">
            <a:avLst/>
          </a:prstGeom>
          <a:noFill/>
        </p:spPr>
        <p:txBody>
          <a:bodyPr wrap="none" rtlCol="0">
            <a:spAutoFit/>
          </a:bodyPr>
          <a:lstStyle/>
          <a:p>
            <a:r>
              <a:rPr lang="en-GB" dirty="0"/>
              <a:t>July 2019</a:t>
            </a:r>
          </a:p>
        </p:txBody>
      </p:sp>
    </p:spTree>
    <p:extLst>
      <p:ext uri="{BB962C8B-B14F-4D97-AF65-F5344CB8AC3E}">
        <p14:creationId xmlns:p14="http://schemas.microsoft.com/office/powerpoint/2010/main" val="41493195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4102716203"/>
              </p:ext>
            </p:extLst>
          </p:nvPr>
        </p:nvGraphicFramePr>
        <p:xfrm>
          <a:off x="395536" y="764704"/>
          <a:ext cx="7056784" cy="49685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3" name="Picture 2">
            <a:extLst>
              <a:ext uri="{FF2B5EF4-FFF2-40B4-BE49-F238E27FC236}">
                <a16:creationId xmlns:a16="http://schemas.microsoft.com/office/drawing/2014/main" id="{BCA8E737-9922-4A3F-9A38-690B4B9BC7E2}"/>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884368" y="5083554"/>
            <a:ext cx="911853" cy="1657814"/>
          </a:xfrm>
          <a:prstGeom prst="rect">
            <a:avLst/>
          </a:prstGeom>
          <a:solidFill>
            <a:schemeClr val="bg1">
              <a:lumMod val="75000"/>
            </a:schemeClr>
          </a:solidFill>
        </p:spPr>
      </p:pic>
      <p:grpSp>
        <p:nvGrpSpPr>
          <p:cNvPr id="4" name="Group 3">
            <a:extLst>
              <a:ext uri="{FF2B5EF4-FFF2-40B4-BE49-F238E27FC236}">
                <a16:creationId xmlns:a16="http://schemas.microsoft.com/office/drawing/2014/main" id="{982139CB-85E1-43E5-9D10-D960253F3F34}"/>
              </a:ext>
            </a:extLst>
          </p:cNvPr>
          <p:cNvGrpSpPr/>
          <p:nvPr/>
        </p:nvGrpSpPr>
        <p:grpSpPr>
          <a:xfrm>
            <a:off x="7884368" y="-483"/>
            <a:ext cx="936104" cy="4912619"/>
            <a:chOff x="7884368" y="-482"/>
            <a:chExt cx="936104" cy="4437594"/>
          </a:xfrm>
        </p:grpSpPr>
        <p:cxnSp>
          <p:nvCxnSpPr>
            <p:cNvPr id="5" name="Straight Connector 4">
              <a:extLst>
                <a:ext uri="{FF2B5EF4-FFF2-40B4-BE49-F238E27FC236}">
                  <a16:creationId xmlns:a16="http://schemas.microsoft.com/office/drawing/2014/main" id="{30680343-6399-4F82-A117-DD8223896AC3}"/>
                </a:ext>
              </a:extLst>
            </p:cNvPr>
            <p:cNvCxnSpPr/>
            <p:nvPr/>
          </p:nvCxnSpPr>
          <p:spPr>
            <a:xfrm>
              <a:off x="7884368" y="-482"/>
              <a:ext cx="36004" cy="4437594"/>
            </a:xfrm>
            <a:prstGeom prst="line">
              <a:avLst/>
            </a:prstGeom>
            <a:ln w="762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EAF85DA6-F03C-41BA-949D-7F398666012B}"/>
                </a:ext>
              </a:extLst>
            </p:cNvPr>
            <p:cNvSpPr/>
            <p:nvPr/>
          </p:nvSpPr>
          <p:spPr>
            <a:xfrm>
              <a:off x="8028384" y="0"/>
              <a:ext cx="792088" cy="4437112"/>
            </a:xfrm>
            <a:prstGeom prst="rect">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lin ang="5400000" scaled="1"/>
              <a:tileRect/>
            </a:gra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a:solidFill>
                  <a:schemeClr val="bg1"/>
                </a:solidFill>
              </a:endParaRPr>
            </a:p>
          </p:txBody>
        </p:sp>
      </p:grpSp>
      <p:sp>
        <p:nvSpPr>
          <p:cNvPr id="7" name="TextBox 6">
            <a:extLst>
              <a:ext uri="{FF2B5EF4-FFF2-40B4-BE49-F238E27FC236}">
                <a16:creationId xmlns:a16="http://schemas.microsoft.com/office/drawing/2014/main" id="{0DC88999-F8BC-4470-86BC-D871A4206D9B}"/>
              </a:ext>
            </a:extLst>
          </p:cNvPr>
          <p:cNvSpPr txBox="1"/>
          <p:nvPr/>
        </p:nvSpPr>
        <p:spPr>
          <a:xfrm>
            <a:off x="395536" y="6309320"/>
            <a:ext cx="1058303" cy="369332"/>
          </a:xfrm>
          <a:prstGeom prst="rect">
            <a:avLst/>
          </a:prstGeom>
          <a:noFill/>
        </p:spPr>
        <p:txBody>
          <a:bodyPr wrap="none" rtlCol="0">
            <a:spAutoFit/>
          </a:bodyPr>
          <a:lstStyle/>
          <a:p>
            <a:r>
              <a:rPr lang="en-GB" dirty="0"/>
              <a:t>July 2019</a:t>
            </a:r>
          </a:p>
        </p:txBody>
      </p:sp>
    </p:spTree>
    <p:extLst>
      <p:ext uri="{BB962C8B-B14F-4D97-AF65-F5344CB8AC3E}">
        <p14:creationId xmlns:p14="http://schemas.microsoft.com/office/powerpoint/2010/main" val="2168704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p:cNvSpPr/>
          <p:nvPr/>
        </p:nvSpPr>
        <p:spPr>
          <a:xfrm>
            <a:off x="450669" y="970893"/>
            <a:ext cx="6785627" cy="942796"/>
          </a:xfrm>
          <a:prstGeom prst="rect">
            <a:avLst/>
          </a:prstGeom>
        </p:spPr>
        <p:txBody>
          <a:bodyPr wrap="square">
            <a:spAutoFit/>
          </a:bodyPr>
          <a:lstStyle/>
          <a:p>
            <a:pPr algn="ctr">
              <a:lnSpc>
                <a:spcPct val="107000"/>
              </a:lnSpc>
              <a:spcAft>
                <a:spcPts val="600"/>
              </a:spcAft>
            </a:pPr>
            <a:r>
              <a:rPr lang="en-GB" sz="2100" b="1" dirty="0">
                <a:latin typeface="Arial" panose="020B0604020202020204" pitchFamily="34" charset="0"/>
                <a:ea typeface="Calibri" panose="020F0502020204030204" pitchFamily="34" charset="0"/>
                <a:cs typeface="Times New Roman" panose="02020603050405020304" pitchFamily="18" charset="0"/>
              </a:rPr>
              <a:t>The impact of collective worship</a:t>
            </a:r>
            <a:endParaRPr lang="en-US" sz="135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600"/>
              </a:spcAft>
            </a:pPr>
            <a:r>
              <a:rPr lang="en-GB" sz="1350" i="1" dirty="0">
                <a:latin typeface="Arial" panose="020B0604020202020204" pitchFamily="34" charset="0"/>
                <a:ea typeface="Calibri" panose="020F0502020204030204" pitchFamily="34" charset="0"/>
                <a:cs typeface="Times New Roman" panose="02020603050405020304" pitchFamily="18" charset="0"/>
              </a:rPr>
              <a:t>To what extent collective worship is inclusive, invitational and inspiring and central to the life of the school</a:t>
            </a:r>
            <a:endParaRPr lang="en-US" sz="135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29" name="Picture 28"/>
          <p:cNvPicPr/>
          <p:nvPr/>
        </p:nvPicPr>
        <p:blipFill>
          <a:blip r:embed="rId3" cstate="print">
            <a:extLst>
              <a:ext uri="{28A0092B-C50C-407E-A947-70E740481C1C}">
                <a14:useLocalDpi xmlns:a14="http://schemas.microsoft.com/office/drawing/2010/main" val="0"/>
              </a:ext>
            </a:extLst>
          </a:blip>
          <a:stretch>
            <a:fillRect/>
          </a:stretch>
        </p:blipFill>
        <p:spPr>
          <a:xfrm>
            <a:off x="99061" y="2086734"/>
            <a:ext cx="2154147" cy="1516517"/>
          </a:xfrm>
          <a:prstGeom prst="rect">
            <a:avLst/>
          </a:prstGeom>
        </p:spPr>
      </p:pic>
      <p:pic>
        <p:nvPicPr>
          <p:cNvPr id="30" name="Picture 29"/>
          <p:cNvPicPr/>
          <p:nvPr/>
        </p:nvPicPr>
        <p:blipFill>
          <a:blip r:embed="rId4">
            <a:extLst>
              <a:ext uri="{28A0092B-C50C-407E-A947-70E740481C1C}">
                <a14:useLocalDpi xmlns:a14="http://schemas.microsoft.com/office/drawing/2010/main" val="0"/>
              </a:ext>
            </a:extLst>
          </a:blip>
          <a:stretch>
            <a:fillRect/>
          </a:stretch>
        </p:blipFill>
        <p:spPr>
          <a:xfrm>
            <a:off x="2927449" y="4752204"/>
            <a:ext cx="1832066" cy="1134903"/>
          </a:xfrm>
          <a:prstGeom prst="rect">
            <a:avLst/>
          </a:prstGeom>
        </p:spPr>
      </p:pic>
      <p:pic>
        <p:nvPicPr>
          <p:cNvPr id="31" name="Picture 30"/>
          <p:cNvPicPr/>
          <p:nvPr/>
        </p:nvPicPr>
        <p:blipFill>
          <a:blip r:embed="rId5" cstate="print">
            <a:extLst>
              <a:ext uri="{28A0092B-C50C-407E-A947-70E740481C1C}">
                <a14:useLocalDpi xmlns:a14="http://schemas.microsoft.com/office/drawing/2010/main" val="0"/>
              </a:ext>
            </a:extLst>
          </a:blip>
          <a:stretch>
            <a:fillRect/>
          </a:stretch>
        </p:blipFill>
        <p:spPr>
          <a:xfrm>
            <a:off x="166416" y="3896107"/>
            <a:ext cx="2086792" cy="1620841"/>
          </a:xfrm>
          <a:prstGeom prst="rect">
            <a:avLst/>
          </a:prstGeom>
        </p:spPr>
      </p:pic>
      <p:pic>
        <p:nvPicPr>
          <p:cNvPr id="32" name="Picture 31"/>
          <p:cNvPicPr/>
          <p:nvPr/>
        </p:nvPicPr>
        <p:blipFill>
          <a:blip r:embed="rId6" cstate="print">
            <a:extLst>
              <a:ext uri="{28A0092B-C50C-407E-A947-70E740481C1C}">
                <a14:useLocalDpi xmlns:a14="http://schemas.microsoft.com/office/drawing/2010/main" val="0"/>
              </a:ext>
            </a:extLst>
          </a:blip>
          <a:stretch>
            <a:fillRect/>
          </a:stretch>
        </p:blipFill>
        <p:spPr>
          <a:xfrm>
            <a:off x="2691611" y="1756402"/>
            <a:ext cx="1372179" cy="1257880"/>
          </a:xfrm>
          <a:prstGeom prst="rect">
            <a:avLst/>
          </a:prstGeom>
        </p:spPr>
      </p:pic>
      <p:pic>
        <p:nvPicPr>
          <p:cNvPr id="33" name="Picture 32"/>
          <p:cNvPicPr/>
          <p:nvPr/>
        </p:nvPicPr>
        <p:blipFill>
          <a:blip r:embed="rId7" cstate="print">
            <a:extLst>
              <a:ext uri="{28A0092B-C50C-407E-A947-70E740481C1C}">
                <a14:useLocalDpi xmlns:a14="http://schemas.microsoft.com/office/drawing/2010/main" val="0"/>
              </a:ext>
            </a:extLst>
          </a:blip>
          <a:stretch>
            <a:fillRect/>
          </a:stretch>
        </p:blipFill>
        <p:spPr>
          <a:xfrm>
            <a:off x="3843482" y="3170447"/>
            <a:ext cx="1852239" cy="1269427"/>
          </a:xfrm>
          <a:prstGeom prst="rect">
            <a:avLst/>
          </a:prstGeom>
        </p:spPr>
      </p:pic>
      <p:pic>
        <p:nvPicPr>
          <p:cNvPr id="34" name="Picture 33"/>
          <p:cNvPicPr/>
          <p:nvPr/>
        </p:nvPicPr>
        <p:blipFill>
          <a:blip r:embed="rId8">
            <a:extLst>
              <a:ext uri="{28A0092B-C50C-407E-A947-70E740481C1C}">
                <a14:useLocalDpi xmlns:a14="http://schemas.microsoft.com/office/drawing/2010/main" val="0"/>
              </a:ext>
            </a:extLst>
          </a:blip>
          <a:stretch>
            <a:fillRect/>
          </a:stretch>
        </p:blipFill>
        <p:spPr>
          <a:xfrm>
            <a:off x="5874373" y="4504802"/>
            <a:ext cx="1614011" cy="1287780"/>
          </a:xfrm>
          <a:prstGeom prst="rect">
            <a:avLst/>
          </a:prstGeom>
        </p:spPr>
      </p:pic>
      <p:pic>
        <p:nvPicPr>
          <p:cNvPr id="35" name="Picture 34"/>
          <p:cNvPicPr/>
          <p:nvPr/>
        </p:nvPicPr>
        <p:blipFill>
          <a:blip r:embed="rId9" cstate="print">
            <a:extLst>
              <a:ext uri="{28A0092B-C50C-407E-A947-70E740481C1C}">
                <a14:useLocalDpi xmlns:a14="http://schemas.microsoft.com/office/drawing/2010/main" val="0"/>
              </a:ext>
            </a:extLst>
          </a:blip>
          <a:stretch>
            <a:fillRect/>
          </a:stretch>
        </p:blipFill>
        <p:spPr>
          <a:xfrm>
            <a:off x="5874373" y="1853915"/>
            <a:ext cx="1500188" cy="1982153"/>
          </a:xfrm>
          <a:prstGeom prst="rect">
            <a:avLst/>
          </a:prstGeom>
        </p:spPr>
      </p:pic>
      <p:grpSp>
        <p:nvGrpSpPr>
          <p:cNvPr id="10" name="Group 9">
            <a:extLst>
              <a:ext uri="{FF2B5EF4-FFF2-40B4-BE49-F238E27FC236}">
                <a16:creationId xmlns:a16="http://schemas.microsoft.com/office/drawing/2014/main" id="{380E988D-F9BF-4566-A256-6C1AD41EB18D}"/>
              </a:ext>
            </a:extLst>
          </p:cNvPr>
          <p:cNvGrpSpPr/>
          <p:nvPr/>
        </p:nvGrpSpPr>
        <p:grpSpPr>
          <a:xfrm>
            <a:off x="7884368" y="-483"/>
            <a:ext cx="936104" cy="4912619"/>
            <a:chOff x="7884368" y="-482"/>
            <a:chExt cx="936104" cy="4437594"/>
          </a:xfrm>
        </p:grpSpPr>
        <p:cxnSp>
          <p:nvCxnSpPr>
            <p:cNvPr id="11" name="Straight Connector 10">
              <a:extLst>
                <a:ext uri="{FF2B5EF4-FFF2-40B4-BE49-F238E27FC236}">
                  <a16:creationId xmlns:a16="http://schemas.microsoft.com/office/drawing/2014/main" id="{ECF13B9D-1067-4A42-814A-CF7F312844B1}"/>
                </a:ext>
              </a:extLst>
            </p:cNvPr>
            <p:cNvCxnSpPr/>
            <p:nvPr/>
          </p:nvCxnSpPr>
          <p:spPr>
            <a:xfrm>
              <a:off x="7884368" y="-482"/>
              <a:ext cx="36004" cy="4437594"/>
            </a:xfrm>
            <a:prstGeom prst="line">
              <a:avLst/>
            </a:prstGeom>
            <a:ln w="762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88DD0E2E-FE99-40BB-AD6F-09D4613B12A2}"/>
                </a:ext>
              </a:extLst>
            </p:cNvPr>
            <p:cNvSpPr/>
            <p:nvPr/>
          </p:nvSpPr>
          <p:spPr>
            <a:xfrm>
              <a:off x="8028384" y="0"/>
              <a:ext cx="792088" cy="4437112"/>
            </a:xfrm>
            <a:prstGeom prst="rect">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lin ang="5400000" scaled="1"/>
              <a:tileRect/>
            </a:gra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a:solidFill>
                  <a:schemeClr val="bg1"/>
                </a:solidFill>
              </a:endParaRPr>
            </a:p>
          </p:txBody>
        </p:sp>
      </p:grpSp>
      <p:pic>
        <p:nvPicPr>
          <p:cNvPr id="13" name="Picture 12">
            <a:extLst>
              <a:ext uri="{FF2B5EF4-FFF2-40B4-BE49-F238E27FC236}">
                <a16:creationId xmlns:a16="http://schemas.microsoft.com/office/drawing/2014/main" id="{358783CA-0FA1-4EE7-96DA-320770A813CB}"/>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7884368" y="5083554"/>
            <a:ext cx="911853" cy="1657814"/>
          </a:xfrm>
          <a:prstGeom prst="rect">
            <a:avLst/>
          </a:prstGeom>
          <a:solidFill>
            <a:schemeClr val="bg1">
              <a:lumMod val="75000"/>
            </a:schemeClr>
          </a:solidFill>
        </p:spPr>
      </p:pic>
      <p:sp>
        <p:nvSpPr>
          <p:cNvPr id="2" name="TextBox 1">
            <a:extLst>
              <a:ext uri="{FF2B5EF4-FFF2-40B4-BE49-F238E27FC236}">
                <a16:creationId xmlns:a16="http://schemas.microsoft.com/office/drawing/2014/main" id="{75ABDB69-2186-45C4-AFDA-34FBE0599D57}"/>
              </a:ext>
            </a:extLst>
          </p:cNvPr>
          <p:cNvSpPr txBox="1"/>
          <p:nvPr/>
        </p:nvSpPr>
        <p:spPr>
          <a:xfrm>
            <a:off x="166416" y="6453336"/>
            <a:ext cx="1058303" cy="369332"/>
          </a:xfrm>
          <a:prstGeom prst="rect">
            <a:avLst/>
          </a:prstGeom>
          <a:noFill/>
        </p:spPr>
        <p:txBody>
          <a:bodyPr wrap="none" rtlCol="0">
            <a:spAutoFit/>
          </a:bodyPr>
          <a:lstStyle/>
          <a:p>
            <a:r>
              <a:rPr lang="en-GB" dirty="0"/>
              <a:t>July 2019</a:t>
            </a:r>
          </a:p>
        </p:txBody>
      </p:sp>
    </p:spTree>
    <p:extLst>
      <p:ext uri="{BB962C8B-B14F-4D97-AF65-F5344CB8AC3E}">
        <p14:creationId xmlns:p14="http://schemas.microsoft.com/office/powerpoint/2010/main" val="3490971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8620" y="1476577"/>
            <a:ext cx="7495748" cy="1188659"/>
          </a:xfrm>
          <a:prstGeom prst="rect">
            <a:avLst/>
          </a:prstGeom>
        </p:spPr>
        <p:txBody>
          <a:bodyPr wrap="square">
            <a:spAutoFit/>
          </a:bodyPr>
          <a:lstStyle/>
          <a:p>
            <a:pPr algn="ctr">
              <a:lnSpc>
                <a:spcPct val="107000"/>
              </a:lnSpc>
              <a:spcAft>
                <a:spcPts val="600"/>
              </a:spcAft>
            </a:pPr>
            <a:r>
              <a:rPr lang="en-US" b="1" dirty="0">
                <a:latin typeface="Arial" panose="020B0604020202020204" pitchFamily="34" charset="0"/>
                <a:ea typeface="Calibri" panose="020F0502020204030204" pitchFamily="34" charset="0"/>
                <a:cs typeface="Arial" panose="020B0604020202020204" pitchFamily="34" charset="0"/>
              </a:rPr>
              <a:t>The effectiveness of Religious Education</a:t>
            </a:r>
            <a:endParaRPr lang="en-US" dirty="0">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600"/>
              </a:spcAft>
            </a:pPr>
            <a:r>
              <a:rPr lang="en-US" sz="1500" i="1" dirty="0">
                <a:latin typeface="Arial" panose="020B0604020202020204" pitchFamily="34" charset="0"/>
                <a:ea typeface="Calibri" panose="020F0502020204030204" pitchFamily="34" charset="0"/>
                <a:cs typeface="Arial" panose="020B0604020202020204" pitchFamily="34" charset="0"/>
              </a:rPr>
              <a:t>How well the school ensures the provision of high quality RE, reflecting the CE Statement of Entitlement.  How well does the RE help develop religiously literate pupils?</a:t>
            </a:r>
            <a:endParaRPr lang="en-US" sz="1500" dirty="0">
              <a:latin typeface="Arial" panose="020B0604020202020204" pitchFamily="34" charset="0"/>
              <a:ea typeface="Calibri" panose="020F0502020204030204" pitchFamily="34" charset="0"/>
              <a:cs typeface="Arial" panose="020B0604020202020204" pitchFamily="34" charset="0"/>
            </a:endParaRPr>
          </a:p>
        </p:txBody>
      </p:sp>
      <p:sp>
        <p:nvSpPr>
          <p:cNvPr id="3" name="Rectangle 2"/>
          <p:cNvSpPr>
            <a:spLocks noChangeArrowheads="1"/>
          </p:cNvSpPr>
          <p:nvPr/>
        </p:nvSpPr>
        <p:spPr bwMode="auto">
          <a:xfrm>
            <a:off x="388620" y="3129347"/>
            <a:ext cx="2879635" cy="9002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lang="en-US" altLang="en-US" sz="1350" dirty="0">
                <a:solidFill>
                  <a:srgbClr val="FF0000"/>
                </a:solidFill>
                <a:latin typeface="Arial" panose="020B0604020202020204" pitchFamily="34" charset="0"/>
                <a:ea typeface="Calibri" panose="020F0502020204030204" pitchFamily="34" charset="0"/>
                <a:cs typeface="Arial" panose="020B0604020202020204" pitchFamily="34" charset="0"/>
              </a:rPr>
              <a:t>RELIGIOUS LITERACY </a:t>
            </a:r>
          </a:p>
          <a:p>
            <a:pPr defTabSz="685800" eaLnBrk="0" fontAlgn="base" hangingPunct="0">
              <a:spcBef>
                <a:spcPct val="0"/>
              </a:spcBef>
              <a:spcAft>
                <a:spcPct val="0"/>
              </a:spcAft>
            </a:pPr>
            <a:r>
              <a:rPr lang="en-US" altLang="en-US" sz="1350" dirty="0">
                <a:latin typeface="Arial" panose="020B0604020202020204" pitchFamily="34" charset="0"/>
                <a:ea typeface="Calibri" panose="020F0502020204030204" pitchFamily="34" charset="0"/>
                <a:cs typeface="Arial" panose="020B0604020202020204" pitchFamily="34" charset="0"/>
              </a:rPr>
              <a:t>focuses on the human experience </a:t>
            </a:r>
          </a:p>
          <a:p>
            <a:pPr defTabSz="685800" eaLnBrk="0" fontAlgn="base" hangingPunct="0">
              <a:spcBef>
                <a:spcPct val="0"/>
              </a:spcBef>
              <a:spcAft>
                <a:spcPct val="0"/>
              </a:spcAft>
            </a:pPr>
            <a:r>
              <a:rPr lang="en-US" altLang="en-US" sz="1350" dirty="0">
                <a:latin typeface="Arial" panose="020B0604020202020204" pitchFamily="34" charset="0"/>
                <a:ea typeface="Calibri" panose="020F0502020204030204" pitchFamily="34" charset="0"/>
                <a:cs typeface="Arial" panose="020B0604020202020204" pitchFamily="34" charset="0"/>
              </a:rPr>
              <a:t>of religion and belief</a:t>
            </a:r>
            <a:endParaRPr lang="en-US" altLang="en-US" sz="1350" dirty="0">
              <a:latin typeface="Arial" panose="020B0604020202020204" pitchFamily="34" charset="0"/>
              <a:cs typeface="Arial" panose="020B0604020202020204" pitchFamily="34" charset="0"/>
            </a:endParaRPr>
          </a:p>
          <a:p>
            <a:pPr defTabSz="685800" eaLnBrk="0" fontAlgn="base" hangingPunct="0">
              <a:spcBef>
                <a:spcPct val="0"/>
              </a:spcBef>
              <a:spcAft>
                <a:spcPct val="0"/>
              </a:spcAft>
            </a:pPr>
            <a:endParaRPr lang="en-US" altLang="en-US" sz="1350" dirty="0">
              <a:latin typeface="Arial" panose="020B0604020202020204" pitchFamily="34" charset="0"/>
              <a:cs typeface="Arial" panose="020B0604020202020204" pitchFamily="34" charset="0"/>
            </a:endParaRPr>
          </a:p>
        </p:txBody>
      </p:sp>
      <p:pic>
        <p:nvPicPr>
          <p:cNvPr id="1025" name="Picture 5" descr="treeroot22-m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17161" y="2676122"/>
            <a:ext cx="2336006" cy="31106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a:spLocks noChangeArrowheads="1"/>
          </p:cNvSpPr>
          <p:nvPr/>
        </p:nvSpPr>
        <p:spPr bwMode="auto">
          <a:xfrm>
            <a:off x="5302073" y="4276909"/>
            <a:ext cx="2879635"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lang="en-US" altLang="en-US" sz="1350" dirty="0">
                <a:solidFill>
                  <a:srgbClr val="7030A0"/>
                </a:solidFill>
                <a:latin typeface="Arial" panose="020B0604020202020204" pitchFamily="34" charset="0"/>
                <a:ea typeface="Calibri" panose="020F0502020204030204" pitchFamily="34" charset="0"/>
                <a:cs typeface="Arial" panose="020B0604020202020204" pitchFamily="34" charset="0"/>
              </a:rPr>
              <a:t>THEOLOGICAL LITERACY </a:t>
            </a:r>
            <a:r>
              <a:rPr lang="en-US" altLang="en-US" sz="1350" dirty="0">
                <a:latin typeface="Arial" panose="020B0604020202020204" pitchFamily="34" charset="0"/>
                <a:ea typeface="Calibri" panose="020F0502020204030204" pitchFamily="34" charset="0"/>
                <a:cs typeface="Arial" panose="020B0604020202020204" pitchFamily="34" charset="0"/>
              </a:rPr>
              <a:t>– </a:t>
            </a:r>
          </a:p>
          <a:p>
            <a:pPr defTabSz="685800" eaLnBrk="0" fontAlgn="base" hangingPunct="0">
              <a:spcBef>
                <a:spcPct val="0"/>
              </a:spcBef>
              <a:spcAft>
                <a:spcPct val="0"/>
              </a:spcAft>
            </a:pPr>
            <a:r>
              <a:rPr lang="en-US" altLang="en-US" sz="1350" dirty="0">
                <a:latin typeface="Arial" panose="020B0604020202020204" pitchFamily="34" charset="0"/>
                <a:ea typeface="Calibri" panose="020F0502020204030204" pitchFamily="34" charset="0"/>
                <a:cs typeface="Arial" panose="020B0604020202020204" pitchFamily="34" charset="0"/>
              </a:rPr>
              <a:t>focuses on the big concepts upon which religions are founded, such as God</a:t>
            </a:r>
            <a:endParaRPr lang="en-US" altLang="en-US" sz="1350" dirty="0">
              <a:latin typeface="Arial" panose="020B0604020202020204" pitchFamily="34" charset="0"/>
              <a:cs typeface="Arial" panose="020B0604020202020204" pitchFamily="34" charset="0"/>
            </a:endParaRPr>
          </a:p>
          <a:p>
            <a:pPr defTabSz="685800" eaLnBrk="0" fontAlgn="base" hangingPunct="0">
              <a:spcBef>
                <a:spcPct val="0"/>
              </a:spcBef>
              <a:spcAft>
                <a:spcPct val="0"/>
              </a:spcAft>
            </a:pPr>
            <a:endParaRPr lang="en-US" altLang="en-US" sz="1350" dirty="0">
              <a:latin typeface="Arial" panose="020B0604020202020204" pitchFamily="34" charset="0"/>
            </a:endParaRPr>
          </a:p>
        </p:txBody>
      </p:sp>
      <p:cxnSp>
        <p:nvCxnSpPr>
          <p:cNvPr id="6" name="Straight Arrow Connector 5"/>
          <p:cNvCxnSpPr>
            <a:cxnSpLocks/>
          </p:cNvCxnSpPr>
          <p:nvPr/>
        </p:nvCxnSpPr>
        <p:spPr>
          <a:xfrm>
            <a:off x="2339752" y="3129347"/>
            <a:ext cx="1329278" cy="1396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a:cxnSpLocks/>
          </p:cNvCxnSpPr>
          <p:nvPr/>
        </p:nvCxnSpPr>
        <p:spPr>
          <a:xfrm flipH="1" flipV="1">
            <a:off x="4355976" y="4369724"/>
            <a:ext cx="1097191" cy="4274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9ED479F4-8D0E-4FA8-A76E-9BBD3DE27CF5}"/>
              </a:ext>
            </a:extLst>
          </p:cNvPr>
          <p:cNvSpPr txBox="1"/>
          <p:nvPr/>
        </p:nvSpPr>
        <p:spPr>
          <a:xfrm>
            <a:off x="388620" y="6237312"/>
            <a:ext cx="1058303" cy="369332"/>
          </a:xfrm>
          <a:prstGeom prst="rect">
            <a:avLst/>
          </a:prstGeom>
          <a:noFill/>
        </p:spPr>
        <p:txBody>
          <a:bodyPr wrap="none" rtlCol="0">
            <a:spAutoFit/>
          </a:bodyPr>
          <a:lstStyle/>
          <a:p>
            <a:r>
              <a:rPr lang="en-GB" dirty="0"/>
              <a:t>July 2019</a:t>
            </a:r>
          </a:p>
        </p:txBody>
      </p:sp>
    </p:spTree>
    <p:extLst>
      <p:ext uri="{BB962C8B-B14F-4D97-AF65-F5344CB8AC3E}">
        <p14:creationId xmlns:p14="http://schemas.microsoft.com/office/powerpoint/2010/main" val="15831810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ree stock photo of agriculture, bud, concep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0871" y="1033204"/>
            <a:ext cx="8327572" cy="4993838"/>
          </a:xfrm>
          <a:prstGeom prst="rect">
            <a:avLst/>
          </a:prstGeom>
        </p:spPr>
      </p:pic>
      <p:sp>
        <p:nvSpPr>
          <p:cNvPr id="3" name="TextBox 2"/>
          <p:cNvSpPr txBox="1"/>
          <p:nvPr/>
        </p:nvSpPr>
        <p:spPr>
          <a:xfrm>
            <a:off x="1214846" y="5334545"/>
            <a:ext cx="2028009" cy="715581"/>
          </a:xfrm>
          <a:prstGeom prst="rect">
            <a:avLst/>
          </a:prstGeom>
          <a:noFill/>
        </p:spPr>
        <p:txBody>
          <a:bodyPr wrap="square" rtlCol="0">
            <a:spAutoFit/>
          </a:bodyPr>
          <a:lstStyle/>
          <a:p>
            <a:r>
              <a:rPr lang="en-GB" sz="1350" dirty="0"/>
              <a:t>Vision and leadership – holding everything together – </a:t>
            </a:r>
            <a:r>
              <a:rPr lang="en-GB" sz="1350" dirty="0">
                <a:solidFill>
                  <a:srgbClr val="FF0000"/>
                </a:solidFill>
              </a:rPr>
              <a:t>the driver</a:t>
            </a:r>
            <a:endParaRPr lang="en-US" sz="1350" dirty="0">
              <a:solidFill>
                <a:srgbClr val="FF0000"/>
              </a:solidFill>
            </a:endParaRPr>
          </a:p>
        </p:txBody>
      </p:sp>
      <p:cxnSp>
        <p:nvCxnSpPr>
          <p:cNvPr id="9" name="Straight Arrow Connector 8"/>
          <p:cNvCxnSpPr/>
          <p:nvPr/>
        </p:nvCxnSpPr>
        <p:spPr>
          <a:xfrm flipH="1" flipV="1">
            <a:off x="2292532" y="2454185"/>
            <a:ext cx="950323" cy="3331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40872" y="2385604"/>
            <a:ext cx="1655717" cy="1131079"/>
          </a:xfrm>
          <a:prstGeom prst="rect">
            <a:avLst/>
          </a:prstGeom>
          <a:noFill/>
        </p:spPr>
        <p:txBody>
          <a:bodyPr wrap="square" rtlCol="0">
            <a:spAutoFit/>
          </a:bodyPr>
          <a:lstStyle/>
          <a:p>
            <a:r>
              <a:rPr lang="en-GB" sz="1350" dirty="0"/>
              <a:t>Wisdom, knowledge and skills </a:t>
            </a:r>
            <a:r>
              <a:rPr lang="en-GB" sz="1350" dirty="0">
                <a:solidFill>
                  <a:srgbClr val="FF0000"/>
                </a:solidFill>
              </a:rPr>
              <a:t>– academic needs, inclusivity, spiritual development</a:t>
            </a:r>
            <a:endParaRPr lang="en-US" sz="1350" dirty="0">
              <a:solidFill>
                <a:srgbClr val="FF0000"/>
              </a:solidFill>
            </a:endParaRPr>
          </a:p>
        </p:txBody>
      </p:sp>
      <p:cxnSp>
        <p:nvCxnSpPr>
          <p:cNvPr id="12" name="Straight Arrow Connector 11"/>
          <p:cNvCxnSpPr/>
          <p:nvPr/>
        </p:nvCxnSpPr>
        <p:spPr>
          <a:xfrm flipH="1" flipV="1">
            <a:off x="2096588" y="1415688"/>
            <a:ext cx="911135" cy="97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558438" y="1224655"/>
            <a:ext cx="1704703" cy="1338828"/>
          </a:xfrm>
          <a:prstGeom prst="rect">
            <a:avLst/>
          </a:prstGeom>
          <a:noFill/>
        </p:spPr>
        <p:txBody>
          <a:bodyPr wrap="square" rtlCol="0">
            <a:spAutoFit/>
          </a:bodyPr>
          <a:lstStyle/>
          <a:p>
            <a:r>
              <a:rPr lang="en-GB" sz="1350" dirty="0"/>
              <a:t>Hope, aspiration, courageous advocacy-  </a:t>
            </a:r>
            <a:r>
              <a:rPr lang="en-GB" sz="1350" dirty="0">
                <a:solidFill>
                  <a:srgbClr val="FF0000"/>
                </a:solidFill>
              </a:rPr>
              <a:t>character education the needs of others, poverty and injustice</a:t>
            </a:r>
            <a:endParaRPr lang="en-US" sz="1350" dirty="0">
              <a:solidFill>
                <a:srgbClr val="FF0000"/>
              </a:solidFill>
            </a:endParaRPr>
          </a:p>
        </p:txBody>
      </p:sp>
      <p:sp>
        <p:nvSpPr>
          <p:cNvPr id="16" name="TextBox 15"/>
          <p:cNvSpPr txBox="1"/>
          <p:nvPr/>
        </p:nvSpPr>
        <p:spPr>
          <a:xfrm>
            <a:off x="7053943" y="1094407"/>
            <a:ext cx="1459775" cy="1338828"/>
          </a:xfrm>
          <a:prstGeom prst="rect">
            <a:avLst/>
          </a:prstGeom>
          <a:noFill/>
        </p:spPr>
        <p:txBody>
          <a:bodyPr wrap="square" rtlCol="0">
            <a:spAutoFit/>
          </a:bodyPr>
          <a:lstStyle/>
          <a:p>
            <a:r>
              <a:rPr lang="en-GB" sz="1350" dirty="0"/>
              <a:t>Community, living well together – </a:t>
            </a:r>
            <a:r>
              <a:rPr lang="en-GB" sz="1350" dirty="0">
                <a:solidFill>
                  <a:srgbClr val="FF0000"/>
                </a:solidFill>
              </a:rPr>
              <a:t>behaviour, attendance, well-being and mental</a:t>
            </a:r>
            <a:r>
              <a:rPr lang="en-GB" sz="1350" dirty="0"/>
              <a:t> </a:t>
            </a:r>
            <a:r>
              <a:rPr lang="en-GB" sz="1350" dirty="0">
                <a:solidFill>
                  <a:srgbClr val="FF0000"/>
                </a:solidFill>
              </a:rPr>
              <a:t>health</a:t>
            </a:r>
            <a:endParaRPr lang="en-US" sz="1350" dirty="0">
              <a:solidFill>
                <a:srgbClr val="FF0000"/>
              </a:solidFill>
            </a:endParaRPr>
          </a:p>
        </p:txBody>
      </p:sp>
      <p:sp>
        <p:nvSpPr>
          <p:cNvPr id="19" name="TextBox 18"/>
          <p:cNvSpPr txBox="1"/>
          <p:nvPr/>
        </p:nvSpPr>
        <p:spPr>
          <a:xfrm>
            <a:off x="6524898" y="2454185"/>
            <a:ext cx="1518557" cy="715581"/>
          </a:xfrm>
          <a:prstGeom prst="rect">
            <a:avLst/>
          </a:prstGeom>
          <a:noFill/>
        </p:spPr>
        <p:txBody>
          <a:bodyPr wrap="square" rtlCol="0">
            <a:spAutoFit/>
          </a:bodyPr>
          <a:lstStyle/>
          <a:p>
            <a:r>
              <a:rPr lang="en-GB" sz="1350" dirty="0"/>
              <a:t>Dignity and respect – </a:t>
            </a:r>
            <a:r>
              <a:rPr lang="en-GB" sz="1350" dirty="0">
                <a:solidFill>
                  <a:srgbClr val="FF0000"/>
                </a:solidFill>
              </a:rPr>
              <a:t>diversity and difference</a:t>
            </a:r>
            <a:endParaRPr lang="en-US" sz="1350" dirty="0">
              <a:solidFill>
                <a:srgbClr val="FF0000"/>
              </a:solidFill>
            </a:endParaRPr>
          </a:p>
        </p:txBody>
      </p:sp>
      <p:sp>
        <p:nvSpPr>
          <p:cNvPr id="22" name="TextBox 21"/>
          <p:cNvSpPr txBox="1"/>
          <p:nvPr/>
        </p:nvSpPr>
        <p:spPr>
          <a:xfrm>
            <a:off x="6524897" y="3267348"/>
            <a:ext cx="2106386" cy="1131079"/>
          </a:xfrm>
          <a:prstGeom prst="rect">
            <a:avLst/>
          </a:prstGeom>
          <a:noFill/>
        </p:spPr>
        <p:txBody>
          <a:bodyPr wrap="square" rtlCol="0">
            <a:spAutoFit/>
          </a:bodyPr>
          <a:lstStyle/>
          <a:p>
            <a:r>
              <a:rPr lang="en-GB" sz="1350" dirty="0"/>
              <a:t>Impact of collective worship – </a:t>
            </a:r>
            <a:r>
              <a:rPr lang="en-GB" sz="1350" dirty="0">
                <a:solidFill>
                  <a:srgbClr val="FF0000"/>
                </a:solidFill>
              </a:rPr>
              <a:t>reflects school’s Christian vision, partnerships with local churches</a:t>
            </a:r>
            <a:endParaRPr lang="en-US" sz="1350" dirty="0">
              <a:solidFill>
                <a:srgbClr val="FF0000"/>
              </a:solidFill>
            </a:endParaRPr>
          </a:p>
        </p:txBody>
      </p:sp>
      <p:cxnSp>
        <p:nvCxnSpPr>
          <p:cNvPr id="26" name="Straight Arrow Connector 25"/>
          <p:cNvCxnSpPr/>
          <p:nvPr/>
        </p:nvCxnSpPr>
        <p:spPr>
          <a:xfrm>
            <a:off x="4722223" y="3659233"/>
            <a:ext cx="1665515" cy="5584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6613072" y="4217670"/>
            <a:ext cx="2155371" cy="507831"/>
          </a:xfrm>
          <a:prstGeom prst="rect">
            <a:avLst/>
          </a:prstGeom>
          <a:noFill/>
        </p:spPr>
        <p:txBody>
          <a:bodyPr wrap="square" rtlCol="0">
            <a:spAutoFit/>
          </a:bodyPr>
          <a:lstStyle/>
          <a:p>
            <a:r>
              <a:rPr lang="en-GB" sz="1350" dirty="0"/>
              <a:t>Effectiveness of RE- </a:t>
            </a:r>
            <a:r>
              <a:rPr lang="en-GB" sz="1350" dirty="0">
                <a:solidFill>
                  <a:srgbClr val="FF0000"/>
                </a:solidFill>
              </a:rPr>
              <a:t>high quality T&amp;L</a:t>
            </a:r>
            <a:endParaRPr lang="en-US" sz="1350" dirty="0">
              <a:solidFill>
                <a:srgbClr val="FF0000"/>
              </a:solidFill>
            </a:endParaRPr>
          </a:p>
        </p:txBody>
      </p:sp>
      <p:cxnSp>
        <p:nvCxnSpPr>
          <p:cNvPr id="29" name="Straight Arrow Connector 28"/>
          <p:cNvCxnSpPr>
            <a:endCxn id="16" idx="1"/>
          </p:cNvCxnSpPr>
          <p:nvPr/>
        </p:nvCxnSpPr>
        <p:spPr>
          <a:xfrm>
            <a:off x="5701937" y="1567442"/>
            <a:ext cx="1352006" cy="1963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V="1">
            <a:off x="4379323" y="2620736"/>
            <a:ext cx="2145575" cy="1104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4447903" y="2883974"/>
            <a:ext cx="2214155" cy="6519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5701938" y="4962174"/>
            <a:ext cx="3442063" cy="830997"/>
          </a:xfrm>
          <a:prstGeom prst="rect">
            <a:avLst/>
          </a:prstGeom>
          <a:noFill/>
        </p:spPr>
        <p:txBody>
          <a:bodyPr wrap="square" rtlCol="0">
            <a:spAutoFit/>
          </a:bodyPr>
          <a:lstStyle/>
          <a:p>
            <a:r>
              <a:rPr lang="en-GB" sz="1500" b="1" dirty="0">
                <a:solidFill>
                  <a:srgbClr val="7030A0"/>
                </a:solidFill>
              </a:rPr>
              <a:t>Christian theology providing the soil and roots for growth</a:t>
            </a:r>
          </a:p>
          <a:p>
            <a:endParaRPr lang="en-US" b="1" dirty="0">
              <a:solidFill>
                <a:srgbClr val="7030A0"/>
              </a:solidFill>
            </a:endParaRPr>
          </a:p>
        </p:txBody>
      </p:sp>
      <p:sp>
        <p:nvSpPr>
          <p:cNvPr id="4" name="TextBox 3"/>
          <p:cNvSpPr txBox="1"/>
          <p:nvPr/>
        </p:nvSpPr>
        <p:spPr>
          <a:xfrm>
            <a:off x="5701937" y="5542294"/>
            <a:ext cx="3184071" cy="461665"/>
          </a:xfrm>
          <a:prstGeom prst="rect">
            <a:avLst/>
          </a:prstGeom>
          <a:noFill/>
        </p:spPr>
        <p:txBody>
          <a:bodyPr wrap="square" rtlCol="0">
            <a:spAutoFit/>
          </a:bodyPr>
          <a:lstStyle/>
          <a:p>
            <a:r>
              <a:rPr lang="en-GB" sz="1200" dirty="0">
                <a:solidFill>
                  <a:srgbClr val="00B050"/>
                </a:solidFill>
              </a:rPr>
              <a:t>By their fruit you will recognise them </a:t>
            </a:r>
          </a:p>
          <a:p>
            <a:r>
              <a:rPr lang="en-GB" sz="1200">
                <a:solidFill>
                  <a:srgbClr val="00B050"/>
                </a:solidFill>
              </a:rPr>
              <a:t>Matthew 7:20</a:t>
            </a:r>
            <a:endParaRPr lang="en-US" sz="1200" dirty="0">
              <a:solidFill>
                <a:srgbClr val="00B050"/>
              </a:solidFill>
            </a:endParaRPr>
          </a:p>
        </p:txBody>
      </p:sp>
      <p:sp>
        <p:nvSpPr>
          <p:cNvPr id="5" name="TextBox 4">
            <a:extLst>
              <a:ext uri="{FF2B5EF4-FFF2-40B4-BE49-F238E27FC236}">
                <a16:creationId xmlns:a16="http://schemas.microsoft.com/office/drawing/2014/main" id="{500B58EF-D5FD-425E-AF59-151D60E5CFB0}"/>
              </a:ext>
            </a:extLst>
          </p:cNvPr>
          <p:cNvSpPr txBox="1"/>
          <p:nvPr/>
        </p:nvSpPr>
        <p:spPr>
          <a:xfrm>
            <a:off x="375557" y="6525344"/>
            <a:ext cx="1058303" cy="369332"/>
          </a:xfrm>
          <a:prstGeom prst="rect">
            <a:avLst/>
          </a:prstGeom>
          <a:noFill/>
        </p:spPr>
        <p:txBody>
          <a:bodyPr wrap="none" rtlCol="0">
            <a:spAutoFit/>
          </a:bodyPr>
          <a:lstStyle/>
          <a:p>
            <a:r>
              <a:rPr lang="en-GB" dirty="0"/>
              <a:t>July 2019</a:t>
            </a:r>
          </a:p>
        </p:txBody>
      </p:sp>
    </p:spTree>
    <p:extLst>
      <p:ext uri="{BB962C8B-B14F-4D97-AF65-F5344CB8AC3E}">
        <p14:creationId xmlns:p14="http://schemas.microsoft.com/office/powerpoint/2010/main" val="34877567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4E209D5-A987-4DC7-8A88-D80505841854}"/>
              </a:ext>
            </a:extLst>
          </p:cNvPr>
          <p:cNvSpPr>
            <a:spLocks noGrp="1"/>
          </p:cNvSpPr>
          <p:nvPr>
            <p:ph type="title"/>
          </p:nvPr>
        </p:nvSpPr>
        <p:spPr>
          <a:xfrm>
            <a:off x="457200" y="274638"/>
            <a:ext cx="6563072" cy="1143000"/>
          </a:xfrm>
        </p:spPr>
        <p:txBody>
          <a:bodyPr/>
          <a:lstStyle/>
          <a:p>
            <a:r>
              <a:rPr lang="en-GB" dirty="0"/>
              <a:t>Self Evaluation</a:t>
            </a:r>
          </a:p>
        </p:txBody>
      </p:sp>
      <p:sp>
        <p:nvSpPr>
          <p:cNvPr id="8" name="Content Placeholder 7">
            <a:extLst>
              <a:ext uri="{FF2B5EF4-FFF2-40B4-BE49-F238E27FC236}">
                <a16:creationId xmlns:a16="http://schemas.microsoft.com/office/drawing/2014/main" id="{95255FD7-DE95-41E4-998C-E4000FEE55E6}"/>
              </a:ext>
            </a:extLst>
          </p:cNvPr>
          <p:cNvSpPr>
            <a:spLocks noGrp="1"/>
          </p:cNvSpPr>
          <p:nvPr>
            <p:ph idx="1"/>
          </p:nvPr>
        </p:nvSpPr>
        <p:spPr>
          <a:xfrm>
            <a:off x="457200" y="1417638"/>
            <a:ext cx="6563072" cy="4708525"/>
          </a:xfrm>
        </p:spPr>
        <p:txBody>
          <a:bodyPr>
            <a:normAutofit fontScale="92500" lnSpcReduction="10000"/>
          </a:bodyPr>
          <a:lstStyle/>
          <a:p>
            <a:r>
              <a:rPr lang="en-GB" dirty="0"/>
              <a:t>A moving feast!</a:t>
            </a:r>
          </a:p>
          <a:p>
            <a:r>
              <a:rPr lang="en-GB" dirty="0"/>
              <a:t>Check out ‘Thinking Resilience’ resources on CEEO website</a:t>
            </a:r>
          </a:p>
          <a:p>
            <a:pPr marL="0" indent="0">
              <a:buNone/>
            </a:pPr>
            <a:r>
              <a:rPr lang="en-GB" dirty="0">
                <a:hlinkClick r:id="rId3"/>
              </a:rPr>
              <a:t>https://www.churchofengland.org/sites/default/files/2019-02/Rethinking%20Resilience%20SIAMS%202019.pdf</a:t>
            </a:r>
            <a:endParaRPr lang="en-GB" dirty="0"/>
          </a:p>
          <a:p>
            <a:r>
              <a:rPr lang="en-GB" dirty="0"/>
              <a:t>Diocesan SEF e.g.</a:t>
            </a:r>
          </a:p>
          <a:p>
            <a:pPr marL="0" indent="0">
              <a:buNone/>
            </a:pPr>
            <a:r>
              <a:rPr lang="en-GB" dirty="0">
                <a:hlinkClick r:id="rId4"/>
              </a:rPr>
              <a:t>https://www.carlislediocese.org.uk/our-diocese/schools/school-inspection.html</a:t>
            </a:r>
            <a:endParaRPr lang="en-GB" dirty="0"/>
          </a:p>
          <a:p>
            <a:pPr marL="0" indent="0">
              <a:buNone/>
            </a:pPr>
            <a:endParaRPr lang="en-GB" dirty="0"/>
          </a:p>
          <a:p>
            <a:pPr marL="0" indent="0">
              <a:buNone/>
            </a:pPr>
            <a:endParaRPr lang="en-GB" dirty="0"/>
          </a:p>
          <a:p>
            <a:pPr marL="0" indent="0">
              <a:buNone/>
            </a:pPr>
            <a:endParaRPr lang="en-GB" dirty="0"/>
          </a:p>
        </p:txBody>
      </p:sp>
      <p:grpSp>
        <p:nvGrpSpPr>
          <p:cNvPr id="9" name="Group 8">
            <a:extLst>
              <a:ext uri="{FF2B5EF4-FFF2-40B4-BE49-F238E27FC236}">
                <a16:creationId xmlns:a16="http://schemas.microsoft.com/office/drawing/2014/main" id="{CD257163-A2C4-4CCF-B51D-7160EC4C6139}"/>
              </a:ext>
            </a:extLst>
          </p:cNvPr>
          <p:cNvGrpSpPr/>
          <p:nvPr/>
        </p:nvGrpSpPr>
        <p:grpSpPr>
          <a:xfrm>
            <a:off x="7884368" y="-483"/>
            <a:ext cx="936104" cy="4912619"/>
            <a:chOff x="7884368" y="-482"/>
            <a:chExt cx="936104" cy="4437594"/>
          </a:xfrm>
        </p:grpSpPr>
        <p:cxnSp>
          <p:nvCxnSpPr>
            <p:cNvPr id="10" name="Straight Connector 9">
              <a:extLst>
                <a:ext uri="{FF2B5EF4-FFF2-40B4-BE49-F238E27FC236}">
                  <a16:creationId xmlns:a16="http://schemas.microsoft.com/office/drawing/2014/main" id="{39F1A5ED-45DC-4E06-B907-843C996D765D}"/>
                </a:ext>
              </a:extLst>
            </p:cNvPr>
            <p:cNvCxnSpPr/>
            <p:nvPr/>
          </p:nvCxnSpPr>
          <p:spPr>
            <a:xfrm>
              <a:off x="7884368" y="-482"/>
              <a:ext cx="36004" cy="4437594"/>
            </a:xfrm>
            <a:prstGeom prst="line">
              <a:avLst/>
            </a:prstGeom>
            <a:ln w="762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9119E049-CEE5-4B95-8393-A04EC9C11237}"/>
                </a:ext>
              </a:extLst>
            </p:cNvPr>
            <p:cNvSpPr/>
            <p:nvPr/>
          </p:nvSpPr>
          <p:spPr>
            <a:xfrm>
              <a:off x="8028384" y="0"/>
              <a:ext cx="792088" cy="4437112"/>
            </a:xfrm>
            <a:prstGeom prst="rect">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lin ang="5400000" scaled="1"/>
              <a:tileRect/>
            </a:gra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a:solidFill>
                  <a:schemeClr val="bg1"/>
                </a:solidFill>
              </a:endParaRPr>
            </a:p>
          </p:txBody>
        </p:sp>
      </p:grpSp>
      <p:pic>
        <p:nvPicPr>
          <p:cNvPr id="12" name="Picture 11">
            <a:extLst>
              <a:ext uri="{FF2B5EF4-FFF2-40B4-BE49-F238E27FC236}">
                <a16:creationId xmlns:a16="http://schemas.microsoft.com/office/drawing/2014/main" id="{86EADAF4-BEA8-4F33-B702-8C7AB42CC19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884368" y="5083554"/>
            <a:ext cx="911853" cy="1657814"/>
          </a:xfrm>
          <a:prstGeom prst="rect">
            <a:avLst/>
          </a:prstGeom>
          <a:solidFill>
            <a:schemeClr val="bg1">
              <a:lumMod val="75000"/>
            </a:schemeClr>
          </a:solidFill>
        </p:spPr>
      </p:pic>
      <p:sp>
        <p:nvSpPr>
          <p:cNvPr id="2" name="TextBox 1">
            <a:extLst>
              <a:ext uri="{FF2B5EF4-FFF2-40B4-BE49-F238E27FC236}">
                <a16:creationId xmlns:a16="http://schemas.microsoft.com/office/drawing/2014/main" id="{30D56538-B7A6-4E13-87F9-C0C29609794E}"/>
              </a:ext>
            </a:extLst>
          </p:cNvPr>
          <p:cNvSpPr txBox="1"/>
          <p:nvPr/>
        </p:nvSpPr>
        <p:spPr>
          <a:xfrm>
            <a:off x="347779" y="6583362"/>
            <a:ext cx="1058303" cy="369332"/>
          </a:xfrm>
          <a:prstGeom prst="rect">
            <a:avLst/>
          </a:prstGeom>
          <a:noFill/>
        </p:spPr>
        <p:txBody>
          <a:bodyPr wrap="none" rtlCol="0">
            <a:spAutoFit/>
          </a:bodyPr>
          <a:lstStyle/>
          <a:p>
            <a:r>
              <a:rPr lang="en-GB" dirty="0"/>
              <a:t>July 2019</a:t>
            </a:r>
          </a:p>
        </p:txBody>
      </p:sp>
    </p:spTree>
    <p:extLst>
      <p:ext uri="{BB962C8B-B14F-4D97-AF65-F5344CB8AC3E}">
        <p14:creationId xmlns:p14="http://schemas.microsoft.com/office/powerpoint/2010/main" val="9701261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320040"/>
            <a:ext cx="7239000" cy="1143000"/>
          </a:xfrm>
          <a:prstGeom prst="rect">
            <a:avLst/>
          </a:prstGeom>
        </p:spPr>
        <p:txBody>
          <a:bodyPr vert="horz" lIns="45720" tIns="0" rIns="45720" bIns="0" anchor="b" anchorCtr="0">
            <a:normAutofit fontScale="97500"/>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marL="0" marR="0" lvl="0" indent="0" defTabSz="914400" rtl="0" eaLnBrk="1" fontAlgn="auto" latinLnBrk="0" hangingPunct="1">
              <a:lnSpc>
                <a:spcPct val="100000"/>
              </a:lnSpc>
              <a:spcBef>
                <a:spcPct val="0"/>
              </a:spcBef>
              <a:spcAft>
                <a:spcPts val="0"/>
              </a:spcAft>
              <a:buClrTx/>
              <a:buSzTx/>
              <a:buFontTx/>
              <a:buNone/>
              <a:tabLst/>
              <a:defRPr/>
            </a:pPr>
            <a:r>
              <a:rPr lang="en-GB" dirty="0">
                <a:ln w="500">
                  <a:solidFill>
                    <a:srgbClr val="FFFFFF">
                      <a:shade val="20000"/>
                      <a:satMod val="120000"/>
                    </a:srgbClr>
                  </a:solidFill>
                </a:ln>
                <a:solidFill>
                  <a:sysClr val="windowText" lastClr="000000"/>
                </a:solidFill>
                <a:latin typeface="Arial"/>
              </a:rPr>
              <a:t>Vision, Provision, Impact</a:t>
            </a:r>
            <a:br>
              <a:rPr kumimoji="0" lang="en-GB" sz="3800" b="1" i="0" u="none" strike="noStrike" kern="1200" cap="all" spc="0" normalizeH="0" baseline="0" noProof="0" dirty="0">
                <a:ln w="500">
                  <a:solidFill>
                    <a:srgbClr val="FFFFFF">
                      <a:shade val="20000"/>
                      <a:satMod val="120000"/>
                    </a:srgbClr>
                  </a:solidFill>
                </a:ln>
                <a:solidFill>
                  <a:sysClr val="windowText" lastClr="000000"/>
                </a:solidFill>
                <a:effectLst/>
                <a:uLnTx/>
                <a:uFillTx/>
                <a:latin typeface="Arial"/>
                <a:ea typeface="+mj-ea"/>
                <a:cs typeface="+mj-cs"/>
              </a:rPr>
            </a:br>
            <a:endParaRPr kumimoji="0" lang="en-GB" sz="3800" b="1" i="0" u="none" strike="noStrike" kern="1200" cap="all" spc="0" normalizeH="0" baseline="0" noProof="0" dirty="0">
              <a:ln w="500">
                <a:solidFill>
                  <a:srgbClr val="FFFFFF">
                    <a:shade val="20000"/>
                    <a:satMod val="120000"/>
                  </a:srgbClr>
                </a:solidFill>
              </a:ln>
              <a:solidFill>
                <a:sysClr val="windowText" lastClr="000000"/>
              </a:solidFill>
              <a:effectLst/>
              <a:uLnTx/>
              <a:uFillTx/>
              <a:latin typeface="Arial"/>
              <a:ea typeface="+mj-ea"/>
              <a:cs typeface="+mj-cs"/>
            </a:endParaRPr>
          </a:p>
        </p:txBody>
      </p:sp>
      <p:sp>
        <p:nvSpPr>
          <p:cNvPr id="5" name="TextBox 4"/>
          <p:cNvSpPr txBox="1"/>
          <p:nvPr/>
        </p:nvSpPr>
        <p:spPr>
          <a:xfrm>
            <a:off x="395536" y="1772816"/>
            <a:ext cx="7056784" cy="3662541"/>
          </a:xfrm>
          <a:prstGeom prst="rect">
            <a:avLst/>
          </a:prstGeom>
          <a:noFill/>
        </p:spPr>
        <p:txBody>
          <a:bodyPr wrap="square" rtlCol="0">
            <a:spAutoFit/>
          </a:bodyPr>
          <a:lstStyle/>
          <a:p>
            <a:pPr marL="342900" indent="-342900">
              <a:buFontTx/>
              <a:buAutoNum type="arabicPeriod"/>
            </a:pPr>
            <a:r>
              <a:rPr lang="en-GB" sz="4000" dirty="0">
                <a:solidFill>
                  <a:srgbClr val="000000"/>
                </a:solidFill>
                <a:latin typeface="Arial"/>
              </a:rPr>
              <a:t>Who are we as a Church School? </a:t>
            </a:r>
            <a:r>
              <a:rPr lang="en-GB" sz="2400" dirty="0">
                <a:solidFill>
                  <a:srgbClr val="000000"/>
                </a:solidFill>
                <a:latin typeface="Arial"/>
              </a:rPr>
              <a:t>(what is your Christian vision for the school?)</a:t>
            </a:r>
          </a:p>
          <a:p>
            <a:pPr marL="342900" indent="-342900">
              <a:buFontTx/>
              <a:buAutoNum type="arabicPeriod"/>
            </a:pPr>
            <a:r>
              <a:rPr lang="en-GB" sz="4000" dirty="0">
                <a:solidFill>
                  <a:srgbClr val="000000"/>
                </a:solidFill>
                <a:latin typeface="Arial"/>
              </a:rPr>
              <a:t>Why are we here? </a:t>
            </a:r>
            <a:r>
              <a:rPr lang="en-GB" sz="2400" dirty="0">
                <a:solidFill>
                  <a:srgbClr val="000000"/>
                </a:solidFill>
                <a:latin typeface="Arial"/>
              </a:rPr>
              <a:t>(What do you do because of your Christian vision?)</a:t>
            </a:r>
          </a:p>
          <a:p>
            <a:pPr marL="342900" indent="-342900">
              <a:buFontTx/>
              <a:buAutoNum type="arabicPeriod"/>
            </a:pPr>
            <a:r>
              <a:rPr lang="en-GB" sz="4000" dirty="0">
                <a:solidFill>
                  <a:srgbClr val="000000"/>
                </a:solidFill>
                <a:latin typeface="Arial"/>
              </a:rPr>
              <a:t>How then do we live? </a:t>
            </a:r>
            <a:r>
              <a:rPr lang="en-GB" sz="2400" dirty="0">
                <a:solidFill>
                  <a:srgbClr val="000000"/>
                </a:solidFill>
                <a:latin typeface="Arial"/>
              </a:rPr>
              <a:t>(How do you know it is working?)</a:t>
            </a:r>
          </a:p>
        </p:txBody>
      </p:sp>
      <p:grpSp>
        <p:nvGrpSpPr>
          <p:cNvPr id="11" name="Group 10"/>
          <p:cNvGrpSpPr/>
          <p:nvPr/>
        </p:nvGrpSpPr>
        <p:grpSpPr>
          <a:xfrm>
            <a:off x="7884368" y="-483"/>
            <a:ext cx="936104" cy="4912619"/>
            <a:chOff x="7884368" y="-482"/>
            <a:chExt cx="936104" cy="4437594"/>
          </a:xfrm>
        </p:grpSpPr>
        <p:cxnSp>
          <p:nvCxnSpPr>
            <p:cNvPr id="6" name="Straight Connector 5"/>
            <p:cNvCxnSpPr/>
            <p:nvPr/>
          </p:nvCxnSpPr>
          <p:spPr>
            <a:xfrm>
              <a:off x="7884368" y="-482"/>
              <a:ext cx="36004" cy="4437594"/>
            </a:xfrm>
            <a:prstGeom prst="line">
              <a:avLst/>
            </a:prstGeom>
            <a:ln w="762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8028384" y="0"/>
              <a:ext cx="792088" cy="4437112"/>
            </a:xfrm>
            <a:prstGeom prst="rect">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lin ang="5400000" scaled="1"/>
              <a:tileRect/>
            </a:gra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a:solidFill>
                  <a:schemeClr val="bg1"/>
                </a:solidFill>
              </a:endParaRPr>
            </a:p>
          </p:txBody>
        </p:sp>
      </p:gr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84368" y="5083554"/>
            <a:ext cx="911853" cy="1657814"/>
          </a:xfrm>
          <a:prstGeom prst="rect">
            <a:avLst/>
          </a:prstGeom>
          <a:solidFill>
            <a:schemeClr val="bg1">
              <a:lumMod val="75000"/>
            </a:schemeClr>
          </a:solidFill>
        </p:spPr>
      </p:pic>
      <p:sp>
        <p:nvSpPr>
          <p:cNvPr id="12" name="TextBox 11"/>
          <p:cNvSpPr txBox="1"/>
          <p:nvPr/>
        </p:nvSpPr>
        <p:spPr>
          <a:xfrm>
            <a:off x="222047" y="6381328"/>
            <a:ext cx="1071127" cy="369332"/>
          </a:xfrm>
          <a:prstGeom prst="rect">
            <a:avLst/>
          </a:prstGeom>
          <a:noFill/>
        </p:spPr>
        <p:txBody>
          <a:bodyPr wrap="none" rtlCol="0">
            <a:spAutoFit/>
          </a:bodyPr>
          <a:lstStyle/>
          <a:p>
            <a:r>
              <a:rPr lang="en-GB" b="1" dirty="0">
                <a:solidFill>
                  <a:schemeClr val="bg1">
                    <a:lumMod val="50000"/>
                  </a:schemeClr>
                </a:solidFill>
              </a:rPr>
              <a:t>July 2019</a:t>
            </a:r>
          </a:p>
        </p:txBody>
      </p:sp>
    </p:spTree>
    <p:extLst>
      <p:ext uri="{BB962C8B-B14F-4D97-AF65-F5344CB8AC3E}">
        <p14:creationId xmlns:p14="http://schemas.microsoft.com/office/powerpoint/2010/main" val="20440485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320040"/>
            <a:ext cx="7239000" cy="1143000"/>
          </a:xfrm>
          <a:prstGeom prst="rect">
            <a:avLst/>
          </a:prstGeom>
        </p:spPr>
        <p:txBody>
          <a:bodyPr vert="horz" lIns="45720" tIns="0" rIns="45720" bIns="0" anchor="b" anchorCtr="0">
            <a:normAutofit fontScale="97500"/>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GB" sz="3800" b="1" i="0" u="none" strike="noStrike" kern="1200" cap="all" spc="0" normalizeH="0" baseline="0" noProof="0" dirty="0">
                <a:ln w="500">
                  <a:solidFill>
                    <a:srgbClr val="FFFFFF">
                      <a:shade val="20000"/>
                      <a:satMod val="120000"/>
                    </a:srgbClr>
                  </a:solidFill>
                </a:ln>
                <a:solidFill>
                  <a:sysClr val="windowText" lastClr="000000"/>
                </a:solidFill>
                <a:effectLst/>
                <a:uLnTx/>
                <a:uFillTx/>
                <a:latin typeface="Arial"/>
                <a:ea typeface="+mj-ea"/>
                <a:cs typeface="+mj-cs"/>
              </a:rPr>
              <a:t>Aims of session</a:t>
            </a:r>
            <a:br>
              <a:rPr kumimoji="0" lang="en-GB" sz="3800" b="1" i="0" u="none" strike="noStrike" kern="1200" cap="all" spc="0" normalizeH="0" baseline="0" noProof="0" dirty="0">
                <a:ln w="500">
                  <a:solidFill>
                    <a:srgbClr val="FFFFFF">
                      <a:shade val="20000"/>
                      <a:satMod val="120000"/>
                    </a:srgbClr>
                  </a:solidFill>
                </a:ln>
                <a:solidFill>
                  <a:sysClr val="windowText" lastClr="000000"/>
                </a:solidFill>
                <a:effectLst/>
                <a:uLnTx/>
                <a:uFillTx/>
                <a:latin typeface="Arial"/>
                <a:ea typeface="+mj-ea"/>
                <a:cs typeface="+mj-cs"/>
              </a:rPr>
            </a:br>
            <a:endParaRPr kumimoji="0" lang="en-GB" sz="3800" b="1" i="0" u="none" strike="noStrike" kern="1200" cap="all" spc="0" normalizeH="0" baseline="0" noProof="0" dirty="0">
              <a:ln w="500">
                <a:solidFill>
                  <a:srgbClr val="FFFFFF">
                    <a:shade val="20000"/>
                    <a:satMod val="120000"/>
                  </a:srgbClr>
                </a:solidFill>
              </a:ln>
              <a:solidFill>
                <a:sysClr val="windowText" lastClr="000000"/>
              </a:solidFill>
              <a:effectLst/>
              <a:uLnTx/>
              <a:uFillTx/>
              <a:latin typeface="Arial"/>
              <a:ea typeface="+mj-ea"/>
              <a:cs typeface="+mj-cs"/>
            </a:endParaRPr>
          </a:p>
        </p:txBody>
      </p:sp>
      <p:sp>
        <p:nvSpPr>
          <p:cNvPr id="5" name="TextBox 4"/>
          <p:cNvSpPr txBox="1"/>
          <p:nvPr/>
        </p:nvSpPr>
        <p:spPr>
          <a:xfrm>
            <a:off x="395536" y="1772816"/>
            <a:ext cx="7056784" cy="1846659"/>
          </a:xfrm>
          <a:prstGeom prst="rect">
            <a:avLst/>
          </a:prstGeom>
          <a:noFill/>
        </p:spPr>
        <p:txBody>
          <a:bodyPr wrap="square" rtlCol="0">
            <a:spAutoFit/>
          </a:bodyPr>
          <a:lstStyle/>
          <a:p>
            <a:pPr marL="457200" indent="-457200">
              <a:buFont typeface="+mj-lt"/>
              <a:buAutoNum type="arabicPeriod"/>
            </a:pPr>
            <a:r>
              <a:rPr lang="en-GB" sz="2400" dirty="0">
                <a:cs typeface="Arial" pitchFamily="34" charset="0"/>
              </a:rPr>
              <a:t> To become more  familiar with the 2018 inspection schedule</a:t>
            </a:r>
          </a:p>
          <a:p>
            <a:pPr marL="457200" indent="-457200">
              <a:buFont typeface="+mj-lt"/>
              <a:buAutoNum type="arabicPeriod"/>
            </a:pPr>
            <a:r>
              <a:rPr lang="en-GB" sz="2400" dirty="0">
                <a:cs typeface="Arial" pitchFamily="34" charset="0"/>
              </a:rPr>
              <a:t>To help identify future training needs/next steps for self/governing body/wider school community</a:t>
            </a:r>
          </a:p>
          <a:p>
            <a:pPr marL="342900" indent="-342900">
              <a:buFontTx/>
              <a:buAutoNum type="arabicPeriod"/>
            </a:pPr>
            <a:endParaRPr lang="en-GB" dirty="0">
              <a:solidFill>
                <a:srgbClr val="000000"/>
              </a:solidFill>
              <a:latin typeface="Arial"/>
            </a:endParaRPr>
          </a:p>
        </p:txBody>
      </p:sp>
      <p:grpSp>
        <p:nvGrpSpPr>
          <p:cNvPr id="11" name="Group 10"/>
          <p:cNvGrpSpPr/>
          <p:nvPr/>
        </p:nvGrpSpPr>
        <p:grpSpPr>
          <a:xfrm>
            <a:off x="7884368" y="-483"/>
            <a:ext cx="936104" cy="4912619"/>
            <a:chOff x="7884368" y="-482"/>
            <a:chExt cx="936104" cy="4437594"/>
          </a:xfrm>
        </p:grpSpPr>
        <p:cxnSp>
          <p:nvCxnSpPr>
            <p:cNvPr id="6" name="Straight Connector 5"/>
            <p:cNvCxnSpPr/>
            <p:nvPr/>
          </p:nvCxnSpPr>
          <p:spPr>
            <a:xfrm>
              <a:off x="7884368" y="-482"/>
              <a:ext cx="36004" cy="4437594"/>
            </a:xfrm>
            <a:prstGeom prst="line">
              <a:avLst/>
            </a:prstGeom>
            <a:ln w="762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8028384" y="0"/>
              <a:ext cx="792088" cy="4437112"/>
            </a:xfrm>
            <a:prstGeom prst="rect">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lin ang="5400000" scaled="1"/>
              <a:tileRect/>
            </a:gra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a:solidFill>
                  <a:schemeClr val="bg1"/>
                </a:solidFill>
              </a:endParaRPr>
            </a:p>
          </p:txBody>
        </p:sp>
      </p:gr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84368" y="5083554"/>
            <a:ext cx="911853" cy="1657814"/>
          </a:xfrm>
          <a:prstGeom prst="rect">
            <a:avLst/>
          </a:prstGeom>
          <a:solidFill>
            <a:schemeClr val="bg1">
              <a:lumMod val="75000"/>
            </a:schemeClr>
          </a:solidFill>
        </p:spPr>
      </p:pic>
      <p:sp>
        <p:nvSpPr>
          <p:cNvPr id="12" name="TextBox 11"/>
          <p:cNvSpPr txBox="1"/>
          <p:nvPr/>
        </p:nvSpPr>
        <p:spPr>
          <a:xfrm>
            <a:off x="222047" y="6381328"/>
            <a:ext cx="1071127" cy="369332"/>
          </a:xfrm>
          <a:prstGeom prst="rect">
            <a:avLst/>
          </a:prstGeom>
          <a:noFill/>
        </p:spPr>
        <p:txBody>
          <a:bodyPr wrap="none" rtlCol="0">
            <a:spAutoFit/>
          </a:bodyPr>
          <a:lstStyle/>
          <a:p>
            <a:r>
              <a:rPr lang="en-GB" b="1" dirty="0">
                <a:solidFill>
                  <a:schemeClr val="bg1">
                    <a:lumMod val="50000"/>
                  </a:schemeClr>
                </a:solidFill>
              </a:rPr>
              <a:t>July 2019</a:t>
            </a:r>
          </a:p>
        </p:txBody>
      </p:sp>
    </p:spTree>
    <p:extLst>
      <p:ext uri="{BB962C8B-B14F-4D97-AF65-F5344CB8AC3E}">
        <p14:creationId xmlns:p14="http://schemas.microsoft.com/office/powerpoint/2010/main" val="14678503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320040"/>
            <a:ext cx="7239000" cy="1143000"/>
          </a:xfrm>
          <a:prstGeom prst="rect">
            <a:avLst/>
          </a:prstGeom>
        </p:spPr>
        <p:txBody>
          <a:bodyPr vert="horz" lIns="45720" tIns="0" rIns="45720" bIns="0" anchor="b" anchorCtr="0">
            <a:normAutofit fontScale="82500" lnSpcReduction="20000"/>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marL="0" marR="0" lvl="0" indent="0" defTabSz="914400" rtl="0" eaLnBrk="1" fontAlgn="auto" latinLnBrk="0" hangingPunct="1">
              <a:lnSpc>
                <a:spcPct val="100000"/>
              </a:lnSpc>
              <a:spcBef>
                <a:spcPct val="0"/>
              </a:spcBef>
              <a:spcAft>
                <a:spcPts val="0"/>
              </a:spcAft>
              <a:buClrTx/>
              <a:buSzTx/>
              <a:buFontTx/>
              <a:buNone/>
              <a:tabLst/>
              <a:defRPr/>
            </a:pPr>
            <a:r>
              <a:rPr lang="en-GB" dirty="0">
                <a:ln w="500">
                  <a:solidFill>
                    <a:srgbClr val="FFFFFF">
                      <a:shade val="20000"/>
                      <a:satMod val="120000"/>
                    </a:srgbClr>
                  </a:solidFill>
                </a:ln>
                <a:solidFill>
                  <a:sysClr val="windowText" lastClr="000000"/>
                </a:solidFill>
                <a:latin typeface="Arial"/>
              </a:rPr>
              <a:t>What do governors have to do?</a:t>
            </a:r>
            <a:br>
              <a:rPr kumimoji="0" lang="en-GB" sz="3800" b="1" i="0" u="none" strike="noStrike" kern="1200" cap="all" spc="0" normalizeH="0" baseline="0" noProof="0" dirty="0">
                <a:ln w="500">
                  <a:solidFill>
                    <a:srgbClr val="FFFFFF">
                      <a:shade val="20000"/>
                      <a:satMod val="120000"/>
                    </a:srgbClr>
                  </a:solidFill>
                </a:ln>
                <a:solidFill>
                  <a:sysClr val="windowText" lastClr="000000"/>
                </a:solidFill>
                <a:effectLst/>
                <a:uLnTx/>
                <a:uFillTx/>
                <a:latin typeface="Arial"/>
                <a:ea typeface="+mj-ea"/>
                <a:cs typeface="+mj-cs"/>
              </a:rPr>
            </a:br>
            <a:endParaRPr kumimoji="0" lang="en-GB" sz="3800" b="1" i="0" u="none" strike="noStrike" kern="1200" cap="all" spc="0" normalizeH="0" baseline="0" noProof="0" dirty="0">
              <a:ln w="500">
                <a:solidFill>
                  <a:srgbClr val="FFFFFF">
                    <a:shade val="20000"/>
                    <a:satMod val="120000"/>
                  </a:srgbClr>
                </a:solidFill>
              </a:ln>
              <a:solidFill>
                <a:sysClr val="windowText" lastClr="000000"/>
              </a:solidFill>
              <a:effectLst/>
              <a:uLnTx/>
              <a:uFillTx/>
              <a:latin typeface="Arial"/>
              <a:ea typeface="+mj-ea"/>
              <a:cs typeface="+mj-cs"/>
            </a:endParaRPr>
          </a:p>
        </p:txBody>
      </p:sp>
      <p:sp>
        <p:nvSpPr>
          <p:cNvPr id="5" name="TextBox 4"/>
          <p:cNvSpPr txBox="1"/>
          <p:nvPr/>
        </p:nvSpPr>
        <p:spPr>
          <a:xfrm>
            <a:off x="395536" y="1772816"/>
            <a:ext cx="7056784" cy="3693319"/>
          </a:xfrm>
          <a:prstGeom prst="rect">
            <a:avLst/>
          </a:prstGeom>
          <a:noFill/>
        </p:spPr>
        <p:txBody>
          <a:bodyPr wrap="square" rtlCol="0">
            <a:spAutoFit/>
          </a:bodyPr>
          <a:lstStyle/>
          <a:p>
            <a:pPr marL="342900" indent="-342900">
              <a:buFontTx/>
              <a:buAutoNum type="arabicPeriod"/>
            </a:pPr>
            <a:r>
              <a:rPr lang="en-GB" dirty="0">
                <a:solidFill>
                  <a:srgbClr val="000000"/>
                </a:solidFill>
                <a:latin typeface="Arial"/>
              </a:rPr>
              <a:t>Have issues from last SIAMS/SIAS been addressed?</a:t>
            </a:r>
          </a:p>
          <a:p>
            <a:pPr marL="285750" indent="-285750">
              <a:buFontTx/>
              <a:buChar char="-"/>
            </a:pPr>
            <a:r>
              <a:rPr lang="en-GB" dirty="0">
                <a:solidFill>
                  <a:srgbClr val="000000"/>
                </a:solidFill>
                <a:latin typeface="Arial"/>
              </a:rPr>
              <a:t>Are these written into SEF?</a:t>
            </a:r>
          </a:p>
          <a:p>
            <a:pPr marL="285750" indent="-285750">
              <a:buFontTx/>
              <a:buChar char="-"/>
            </a:pPr>
            <a:r>
              <a:rPr lang="en-GB" dirty="0">
                <a:solidFill>
                  <a:srgbClr val="000000"/>
                </a:solidFill>
                <a:latin typeface="Arial"/>
              </a:rPr>
              <a:t>Have governors carried out effective monitoring and evaluation of impact?</a:t>
            </a:r>
          </a:p>
          <a:p>
            <a:endParaRPr lang="en-GB" dirty="0">
              <a:solidFill>
                <a:srgbClr val="000000"/>
              </a:solidFill>
              <a:latin typeface="Arial"/>
            </a:endParaRPr>
          </a:p>
          <a:p>
            <a:r>
              <a:rPr lang="en-GB" dirty="0">
                <a:solidFill>
                  <a:srgbClr val="000000"/>
                </a:solidFill>
                <a:latin typeface="Arial"/>
              </a:rPr>
              <a:t>2. Have the governors evaluated the school effectively?</a:t>
            </a:r>
          </a:p>
          <a:p>
            <a:pPr marL="285750" indent="-285750">
              <a:buFontTx/>
              <a:buChar char="-"/>
            </a:pPr>
            <a:r>
              <a:rPr lang="en-GB" dirty="0">
                <a:solidFill>
                  <a:srgbClr val="000000"/>
                </a:solidFill>
                <a:latin typeface="Arial"/>
              </a:rPr>
              <a:t>Have they relied heavily on staff for this?</a:t>
            </a:r>
          </a:p>
          <a:p>
            <a:pPr marL="285750" indent="-285750">
              <a:buFontTx/>
              <a:buChar char="-"/>
            </a:pPr>
            <a:r>
              <a:rPr lang="en-GB" dirty="0">
                <a:solidFill>
                  <a:srgbClr val="000000"/>
                </a:solidFill>
                <a:latin typeface="Arial"/>
              </a:rPr>
              <a:t>Have they consulted with key stakeholders?</a:t>
            </a:r>
          </a:p>
          <a:p>
            <a:endParaRPr lang="en-GB" dirty="0">
              <a:solidFill>
                <a:srgbClr val="000000"/>
              </a:solidFill>
              <a:latin typeface="Arial"/>
            </a:endParaRPr>
          </a:p>
          <a:p>
            <a:r>
              <a:rPr lang="en-GB" dirty="0">
                <a:solidFill>
                  <a:srgbClr val="000000"/>
                </a:solidFill>
                <a:latin typeface="Arial"/>
              </a:rPr>
              <a:t>3. Are their judgements secure?</a:t>
            </a:r>
          </a:p>
          <a:p>
            <a:pPr marL="285750" indent="-285750">
              <a:buFontTx/>
              <a:buChar char="-"/>
            </a:pPr>
            <a:r>
              <a:rPr lang="en-GB" dirty="0">
                <a:solidFill>
                  <a:srgbClr val="000000"/>
                </a:solidFill>
                <a:latin typeface="Arial"/>
              </a:rPr>
              <a:t>Are they evidenced?</a:t>
            </a:r>
          </a:p>
          <a:p>
            <a:pPr marL="285750" indent="-285750">
              <a:buFontTx/>
              <a:buChar char="-"/>
            </a:pPr>
            <a:r>
              <a:rPr lang="en-GB" dirty="0">
                <a:solidFill>
                  <a:srgbClr val="000000"/>
                </a:solidFill>
                <a:latin typeface="Arial"/>
              </a:rPr>
              <a:t>Are they documented?</a:t>
            </a:r>
          </a:p>
          <a:p>
            <a:pPr marL="285750" indent="-285750">
              <a:buFontTx/>
              <a:buChar char="-"/>
            </a:pPr>
            <a:r>
              <a:rPr lang="en-GB" dirty="0">
                <a:solidFill>
                  <a:srgbClr val="000000"/>
                </a:solidFill>
                <a:latin typeface="Arial"/>
              </a:rPr>
              <a:t>Have they influenced SDP?</a:t>
            </a:r>
          </a:p>
        </p:txBody>
      </p:sp>
      <p:grpSp>
        <p:nvGrpSpPr>
          <p:cNvPr id="11" name="Group 10"/>
          <p:cNvGrpSpPr/>
          <p:nvPr/>
        </p:nvGrpSpPr>
        <p:grpSpPr>
          <a:xfrm>
            <a:off x="7884368" y="-483"/>
            <a:ext cx="936104" cy="4912619"/>
            <a:chOff x="7884368" y="-482"/>
            <a:chExt cx="936104" cy="4437594"/>
          </a:xfrm>
        </p:grpSpPr>
        <p:cxnSp>
          <p:nvCxnSpPr>
            <p:cNvPr id="6" name="Straight Connector 5"/>
            <p:cNvCxnSpPr/>
            <p:nvPr/>
          </p:nvCxnSpPr>
          <p:spPr>
            <a:xfrm>
              <a:off x="7884368" y="-482"/>
              <a:ext cx="36004" cy="4437594"/>
            </a:xfrm>
            <a:prstGeom prst="line">
              <a:avLst/>
            </a:prstGeom>
            <a:ln w="762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8028384" y="0"/>
              <a:ext cx="792088" cy="4437112"/>
            </a:xfrm>
            <a:prstGeom prst="rect">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lin ang="5400000" scaled="1"/>
              <a:tileRect/>
            </a:gra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a:solidFill>
                  <a:schemeClr val="bg1"/>
                </a:solidFill>
              </a:endParaRPr>
            </a:p>
          </p:txBody>
        </p:sp>
      </p:gr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84368" y="5083554"/>
            <a:ext cx="911853" cy="1657814"/>
          </a:xfrm>
          <a:prstGeom prst="rect">
            <a:avLst/>
          </a:prstGeom>
          <a:solidFill>
            <a:schemeClr val="bg1">
              <a:lumMod val="75000"/>
            </a:schemeClr>
          </a:solidFill>
        </p:spPr>
      </p:pic>
      <p:sp>
        <p:nvSpPr>
          <p:cNvPr id="12" name="TextBox 11"/>
          <p:cNvSpPr txBox="1"/>
          <p:nvPr/>
        </p:nvSpPr>
        <p:spPr>
          <a:xfrm>
            <a:off x="222047" y="6381328"/>
            <a:ext cx="1071127" cy="369332"/>
          </a:xfrm>
          <a:prstGeom prst="rect">
            <a:avLst/>
          </a:prstGeom>
          <a:noFill/>
        </p:spPr>
        <p:txBody>
          <a:bodyPr wrap="none" rtlCol="0">
            <a:spAutoFit/>
          </a:bodyPr>
          <a:lstStyle/>
          <a:p>
            <a:r>
              <a:rPr lang="en-GB" b="1" dirty="0">
                <a:solidFill>
                  <a:schemeClr val="bg1">
                    <a:lumMod val="50000"/>
                  </a:schemeClr>
                </a:solidFill>
              </a:rPr>
              <a:t>July 2019</a:t>
            </a:r>
          </a:p>
        </p:txBody>
      </p:sp>
    </p:spTree>
    <p:extLst>
      <p:ext uri="{BB962C8B-B14F-4D97-AF65-F5344CB8AC3E}">
        <p14:creationId xmlns:p14="http://schemas.microsoft.com/office/powerpoint/2010/main" val="14678503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320040"/>
            <a:ext cx="7239000" cy="1143000"/>
          </a:xfrm>
          <a:prstGeom prst="rect">
            <a:avLst/>
          </a:prstGeom>
        </p:spPr>
        <p:txBody>
          <a:bodyPr vert="horz" lIns="45720" tIns="0" rIns="45720" bIns="0" anchor="b" anchorCtr="0">
            <a:normAutofit fontScale="97500"/>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marL="0" marR="0" lvl="0" indent="0" defTabSz="914400" rtl="0" eaLnBrk="1" fontAlgn="auto" latinLnBrk="0" hangingPunct="1">
              <a:lnSpc>
                <a:spcPct val="100000"/>
              </a:lnSpc>
              <a:spcBef>
                <a:spcPct val="0"/>
              </a:spcBef>
              <a:spcAft>
                <a:spcPts val="0"/>
              </a:spcAft>
              <a:buClrTx/>
              <a:buSzTx/>
              <a:buFontTx/>
              <a:buNone/>
              <a:tabLst/>
              <a:defRPr/>
            </a:pPr>
            <a:r>
              <a:rPr lang="en-GB" dirty="0">
                <a:ln w="500">
                  <a:solidFill>
                    <a:srgbClr val="FFFFFF">
                      <a:shade val="20000"/>
                      <a:satMod val="120000"/>
                    </a:srgbClr>
                  </a:solidFill>
                </a:ln>
                <a:solidFill>
                  <a:sysClr val="windowText" lastClr="000000"/>
                </a:solidFill>
                <a:latin typeface="Arial"/>
              </a:rPr>
              <a:t>Task suggestion </a:t>
            </a:r>
            <a:br>
              <a:rPr kumimoji="0" lang="en-GB" sz="3800" b="1" i="0" u="none" strike="noStrike" kern="1200" cap="all" spc="0" normalizeH="0" baseline="0" noProof="0" dirty="0">
                <a:ln w="500">
                  <a:solidFill>
                    <a:srgbClr val="FFFFFF">
                      <a:shade val="20000"/>
                      <a:satMod val="120000"/>
                    </a:srgbClr>
                  </a:solidFill>
                </a:ln>
                <a:solidFill>
                  <a:sysClr val="windowText" lastClr="000000"/>
                </a:solidFill>
                <a:effectLst/>
                <a:uLnTx/>
                <a:uFillTx/>
                <a:latin typeface="Arial"/>
                <a:ea typeface="+mj-ea"/>
                <a:cs typeface="+mj-cs"/>
              </a:rPr>
            </a:br>
            <a:endParaRPr kumimoji="0" lang="en-GB" sz="3800" b="1" i="0" u="none" strike="noStrike" kern="1200" cap="all" spc="0" normalizeH="0" baseline="0" noProof="0" dirty="0">
              <a:ln w="500">
                <a:solidFill>
                  <a:srgbClr val="FFFFFF">
                    <a:shade val="20000"/>
                    <a:satMod val="120000"/>
                  </a:srgbClr>
                </a:solidFill>
              </a:ln>
              <a:solidFill>
                <a:sysClr val="windowText" lastClr="000000"/>
              </a:solidFill>
              <a:effectLst/>
              <a:uLnTx/>
              <a:uFillTx/>
              <a:latin typeface="Arial"/>
              <a:ea typeface="+mj-ea"/>
              <a:cs typeface="+mj-cs"/>
            </a:endParaRPr>
          </a:p>
        </p:txBody>
      </p:sp>
      <p:sp>
        <p:nvSpPr>
          <p:cNvPr id="5" name="TextBox 4"/>
          <p:cNvSpPr txBox="1"/>
          <p:nvPr/>
        </p:nvSpPr>
        <p:spPr>
          <a:xfrm>
            <a:off x="395536" y="1772816"/>
            <a:ext cx="7056784" cy="1477328"/>
          </a:xfrm>
          <a:prstGeom prst="rect">
            <a:avLst/>
          </a:prstGeom>
          <a:noFill/>
        </p:spPr>
        <p:txBody>
          <a:bodyPr wrap="square" rtlCol="0">
            <a:spAutoFit/>
          </a:bodyPr>
          <a:lstStyle/>
          <a:p>
            <a:r>
              <a:rPr lang="en-GB" dirty="0">
                <a:solidFill>
                  <a:srgbClr val="000000"/>
                </a:solidFill>
                <a:latin typeface="Arial"/>
              </a:rPr>
              <a:t>1. Look at your school’s previous SIAMS report.  </a:t>
            </a:r>
          </a:p>
          <a:p>
            <a:pPr marL="285750" indent="-285750">
              <a:buFont typeface="Arial" panose="020B0604020202020204" pitchFamily="34" charset="0"/>
              <a:buChar char="•"/>
            </a:pPr>
            <a:r>
              <a:rPr lang="en-GB" dirty="0">
                <a:solidFill>
                  <a:srgbClr val="000000"/>
                </a:solidFill>
                <a:latin typeface="Arial"/>
              </a:rPr>
              <a:t>Read</a:t>
            </a:r>
          </a:p>
          <a:p>
            <a:pPr marL="285750" indent="-285750">
              <a:buFont typeface="Arial" panose="020B0604020202020204" pitchFamily="34" charset="0"/>
              <a:buChar char="•"/>
            </a:pPr>
            <a:r>
              <a:rPr lang="en-GB" dirty="0">
                <a:solidFill>
                  <a:srgbClr val="000000"/>
                </a:solidFill>
                <a:latin typeface="Arial"/>
              </a:rPr>
              <a:t>Focusing on the areas for improvement are you aware of any progress towards meeting them?</a:t>
            </a:r>
          </a:p>
          <a:p>
            <a:pPr marL="285750" indent="-285750">
              <a:buFont typeface="Arial" panose="020B0604020202020204" pitchFamily="34" charset="0"/>
              <a:buChar char="•"/>
            </a:pPr>
            <a:r>
              <a:rPr lang="en-GB" dirty="0">
                <a:solidFill>
                  <a:srgbClr val="000000"/>
                </a:solidFill>
                <a:latin typeface="Arial"/>
              </a:rPr>
              <a:t>Discuss your thoughts.</a:t>
            </a:r>
          </a:p>
        </p:txBody>
      </p:sp>
      <p:grpSp>
        <p:nvGrpSpPr>
          <p:cNvPr id="11" name="Group 10"/>
          <p:cNvGrpSpPr/>
          <p:nvPr/>
        </p:nvGrpSpPr>
        <p:grpSpPr>
          <a:xfrm>
            <a:off x="7884368" y="-483"/>
            <a:ext cx="936104" cy="4912619"/>
            <a:chOff x="7884368" y="-482"/>
            <a:chExt cx="936104" cy="4437594"/>
          </a:xfrm>
        </p:grpSpPr>
        <p:cxnSp>
          <p:nvCxnSpPr>
            <p:cNvPr id="6" name="Straight Connector 5"/>
            <p:cNvCxnSpPr/>
            <p:nvPr/>
          </p:nvCxnSpPr>
          <p:spPr>
            <a:xfrm>
              <a:off x="7884368" y="-482"/>
              <a:ext cx="36004" cy="4437594"/>
            </a:xfrm>
            <a:prstGeom prst="line">
              <a:avLst/>
            </a:prstGeom>
            <a:ln w="762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8028384" y="0"/>
              <a:ext cx="792088" cy="4437112"/>
            </a:xfrm>
            <a:prstGeom prst="rect">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lin ang="5400000" scaled="1"/>
              <a:tileRect/>
            </a:gra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a:solidFill>
                  <a:schemeClr val="bg1"/>
                </a:solidFill>
              </a:endParaRPr>
            </a:p>
          </p:txBody>
        </p:sp>
      </p:gr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84368" y="5083554"/>
            <a:ext cx="911853" cy="1657814"/>
          </a:xfrm>
          <a:prstGeom prst="rect">
            <a:avLst/>
          </a:prstGeom>
          <a:solidFill>
            <a:schemeClr val="bg1">
              <a:lumMod val="75000"/>
            </a:schemeClr>
          </a:solidFill>
        </p:spPr>
      </p:pic>
      <p:sp>
        <p:nvSpPr>
          <p:cNvPr id="12" name="TextBox 11"/>
          <p:cNvSpPr txBox="1"/>
          <p:nvPr/>
        </p:nvSpPr>
        <p:spPr>
          <a:xfrm>
            <a:off x="222047" y="6381328"/>
            <a:ext cx="1071127" cy="369332"/>
          </a:xfrm>
          <a:prstGeom prst="rect">
            <a:avLst/>
          </a:prstGeom>
          <a:noFill/>
        </p:spPr>
        <p:txBody>
          <a:bodyPr wrap="none" rtlCol="0">
            <a:spAutoFit/>
          </a:bodyPr>
          <a:lstStyle/>
          <a:p>
            <a:r>
              <a:rPr lang="en-GB" b="1" dirty="0">
                <a:solidFill>
                  <a:schemeClr val="bg1">
                    <a:lumMod val="50000"/>
                  </a:schemeClr>
                </a:solidFill>
              </a:rPr>
              <a:t>July 2019</a:t>
            </a:r>
          </a:p>
        </p:txBody>
      </p:sp>
    </p:spTree>
    <p:extLst>
      <p:ext uri="{BB962C8B-B14F-4D97-AF65-F5344CB8AC3E}">
        <p14:creationId xmlns:p14="http://schemas.microsoft.com/office/powerpoint/2010/main" val="14678503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320040"/>
            <a:ext cx="7239000" cy="1143000"/>
          </a:xfrm>
          <a:prstGeom prst="rect">
            <a:avLst/>
          </a:prstGeom>
        </p:spPr>
        <p:txBody>
          <a:bodyPr vert="horz" lIns="45720" tIns="0" rIns="45720" bIns="0" anchor="b" anchorCtr="0">
            <a:normAutofit fontScale="97500"/>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marL="0" marR="0" lvl="0" indent="0" defTabSz="914400" rtl="0" eaLnBrk="1" fontAlgn="auto" latinLnBrk="0" hangingPunct="1">
              <a:lnSpc>
                <a:spcPct val="100000"/>
              </a:lnSpc>
              <a:spcBef>
                <a:spcPct val="0"/>
              </a:spcBef>
              <a:spcAft>
                <a:spcPts val="0"/>
              </a:spcAft>
              <a:buClrTx/>
              <a:buSzTx/>
              <a:buFontTx/>
              <a:buNone/>
              <a:tabLst/>
              <a:defRPr/>
            </a:pPr>
            <a:r>
              <a:rPr lang="en-GB" dirty="0">
                <a:ln w="500">
                  <a:solidFill>
                    <a:srgbClr val="FFFFFF">
                      <a:shade val="20000"/>
                      <a:satMod val="120000"/>
                    </a:srgbClr>
                  </a:solidFill>
                </a:ln>
                <a:solidFill>
                  <a:sysClr val="windowText" lastClr="000000"/>
                </a:solidFill>
                <a:latin typeface="Arial"/>
              </a:rPr>
              <a:t>Useful Reading</a:t>
            </a:r>
            <a:br>
              <a:rPr kumimoji="0" lang="en-GB" sz="3800" b="1" i="0" u="none" strike="noStrike" kern="1200" cap="all" spc="0" normalizeH="0" baseline="0" noProof="0" dirty="0">
                <a:ln w="500">
                  <a:solidFill>
                    <a:srgbClr val="FFFFFF">
                      <a:shade val="20000"/>
                      <a:satMod val="120000"/>
                    </a:srgbClr>
                  </a:solidFill>
                </a:ln>
                <a:solidFill>
                  <a:sysClr val="windowText" lastClr="000000"/>
                </a:solidFill>
                <a:effectLst/>
                <a:uLnTx/>
                <a:uFillTx/>
                <a:latin typeface="Arial"/>
                <a:ea typeface="+mj-ea"/>
                <a:cs typeface="+mj-cs"/>
              </a:rPr>
            </a:br>
            <a:endParaRPr kumimoji="0" lang="en-GB" sz="3800" b="1" i="0" u="none" strike="noStrike" kern="1200" cap="all" spc="0" normalizeH="0" baseline="0" noProof="0" dirty="0">
              <a:ln w="500">
                <a:solidFill>
                  <a:srgbClr val="FFFFFF">
                    <a:shade val="20000"/>
                    <a:satMod val="120000"/>
                  </a:srgbClr>
                </a:solidFill>
              </a:ln>
              <a:solidFill>
                <a:sysClr val="windowText" lastClr="000000"/>
              </a:solidFill>
              <a:effectLst/>
              <a:uLnTx/>
              <a:uFillTx/>
              <a:latin typeface="Arial"/>
              <a:ea typeface="+mj-ea"/>
              <a:cs typeface="+mj-cs"/>
            </a:endParaRPr>
          </a:p>
        </p:txBody>
      </p:sp>
      <p:sp>
        <p:nvSpPr>
          <p:cNvPr id="5" name="TextBox 4"/>
          <p:cNvSpPr txBox="1"/>
          <p:nvPr/>
        </p:nvSpPr>
        <p:spPr>
          <a:xfrm>
            <a:off x="395536" y="1772816"/>
            <a:ext cx="7056784" cy="4524315"/>
          </a:xfrm>
          <a:prstGeom prst="rect">
            <a:avLst/>
          </a:prstGeom>
          <a:noFill/>
        </p:spPr>
        <p:txBody>
          <a:bodyPr wrap="square" rtlCol="0">
            <a:spAutoFit/>
          </a:bodyPr>
          <a:lstStyle/>
          <a:p>
            <a:pPr marL="342900" indent="-342900">
              <a:buFontTx/>
              <a:buAutoNum type="arabicPeriod"/>
            </a:pPr>
            <a:r>
              <a:rPr lang="en-GB" dirty="0">
                <a:solidFill>
                  <a:srgbClr val="000000"/>
                </a:solidFill>
                <a:latin typeface="Arial"/>
              </a:rPr>
              <a:t>CE Education Office (2018) </a:t>
            </a:r>
            <a:r>
              <a:rPr lang="en-GB" u="sng" dirty="0">
                <a:solidFill>
                  <a:srgbClr val="000000"/>
                </a:solidFill>
                <a:latin typeface="Arial"/>
              </a:rPr>
              <a:t>Statutory Inspection of Anglican and Methodist Schools: An Evaluation Schedule for Schools and Inspectors.</a:t>
            </a:r>
          </a:p>
          <a:p>
            <a:pPr marL="342900" indent="-342900">
              <a:buFontTx/>
              <a:buAutoNum type="arabicPeriod"/>
            </a:pPr>
            <a:r>
              <a:rPr lang="en-GB" dirty="0">
                <a:solidFill>
                  <a:srgbClr val="000000"/>
                </a:solidFill>
                <a:latin typeface="Arial"/>
              </a:rPr>
              <a:t>CE Education Office (2018) </a:t>
            </a:r>
            <a:r>
              <a:rPr lang="en-GB" u="sng" dirty="0">
                <a:solidFill>
                  <a:srgbClr val="000000"/>
                </a:solidFill>
                <a:latin typeface="Arial"/>
              </a:rPr>
              <a:t>Statutory Inspection of Anglican and Methodist Schools: Self Evaluation Form (SEF) Vision and Impact</a:t>
            </a:r>
          </a:p>
          <a:p>
            <a:pPr marL="342900" indent="-342900">
              <a:buFontTx/>
              <a:buAutoNum type="arabicPeriod"/>
            </a:pPr>
            <a:r>
              <a:rPr lang="en-GB" dirty="0">
                <a:solidFill>
                  <a:srgbClr val="000000"/>
                </a:solidFill>
                <a:latin typeface="Arial"/>
              </a:rPr>
              <a:t>CE Education Office (2016) </a:t>
            </a:r>
            <a:r>
              <a:rPr lang="en-GB" u="sng" dirty="0">
                <a:solidFill>
                  <a:srgbClr val="000000"/>
                </a:solidFill>
                <a:latin typeface="Arial"/>
              </a:rPr>
              <a:t>Vision for Education: Deeply Christian, Serving the Common Good.</a:t>
            </a:r>
          </a:p>
          <a:p>
            <a:pPr marL="342900" indent="-342900">
              <a:buFontTx/>
              <a:buAutoNum type="arabicPeriod"/>
            </a:pPr>
            <a:r>
              <a:rPr lang="en-GB" dirty="0" err="1">
                <a:solidFill>
                  <a:srgbClr val="000000"/>
                </a:solidFill>
                <a:latin typeface="Arial"/>
              </a:rPr>
              <a:t>Elbourne</a:t>
            </a:r>
            <a:r>
              <a:rPr lang="en-GB" dirty="0">
                <a:solidFill>
                  <a:srgbClr val="000000"/>
                </a:solidFill>
                <a:latin typeface="Arial"/>
              </a:rPr>
              <a:t>, T (2012) </a:t>
            </a:r>
            <a:r>
              <a:rPr lang="en-GB" u="sng" dirty="0">
                <a:solidFill>
                  <a:srgbClr val="000000"/>
                </a:solidFill>
                <a:latin typeface="Arial"/>
              </a:rPr>
              <a:t>Understanding Church Schools: Ideas from Joshua Watson’s Founding Vision </a:t>
            </a:r>
            <a:r>
              <a:rPr lang="en-GB" dirty="0">
                <a:solidFill>
                  <a:srgbClr val="000000"/>
                </a:solidFill>
                <a:latin typeface="Arial"/>
              </a:rPr>
              <a:t>Grove Education</a:t>
            </a:r>
            <a:endParaRPr lang="en-GB" u="sng" dirty="0">
              <a:solidFill>
                <a:srgbClr val="000000"/>
              </a:solidFill>
              <a:latin typeface="Arial"/>
            </a:endParaRPr>
          </a:p>
          <a:p>
            <a:pPr marL="342900" indent="-342900">
              <a:buFontTx/>
              <a:buAutoNum type="arabicPeriod"/>
            </a:pPr>
            <a:r>
              <a:rPr lang="en-GB" dirty="0">
                <a:solidFill>
                  <a:srgbClr val="000000"/>
                </a:solidFill>
                <a:latin typeface="Arial"/>
              </a:rPr>
              <a:t>Farnell, A (2010) </a:t>
            </a:r>
            <a:r>
              <a:rPr lang="en-GB" u="sng" dirty="0">
                <a:solidFill>
                  <a:srgbClr val="000000"/>
                </a:solidFill>
                <a:latin typeface="Arial"/>
              </a:rPr>
              <a:t>Called to Serve as a School Governor </a:t>
            </a:r>
            <a:r>
              <a:rPr lang="en-GB" dirty="0">
                <a:solidFill>
                  <a:srgbClr val="000000"/>
                </a:solidFill>
                <a:latin typeface="Arial"/>
              </a:rPr>
              <a:t>Grove Education</a:t>
            </a:r>
          </a:p>
          <a:p>
            <a:pPr marL="342900" indent="-342900">
              <a:buFontTx/>
              <a:buAutoNum type="arabicPeriod"/>
            </a:pPr>
            <a:r>
              <a:rPr lang="en-GB" dirty="0">
                <a:solidFill>
                  <a:srgbClr val="000000"/>
                </a:solidFill>
                <a:latin typeface="Arial"/>
              </a:rPr>
              <a:t>Simmonds, M (2017) </a:t>
            </a:r>
            <a:r>
              <a:rPr lang="en-GB" u="sng" dirty="0">
                <a:solidFill>
                  <a:srgbClr val="000000"/>
                </a:solidFill>
                <a:latin typeface="Arial"/>
              </a:rPr>
              <a:t>Church School Governance </a:t>
            </a:r>
            <a:r>
              <a:rPr lang="en-GB" dirty="0">
                <a:solidFill>
                  <a:srgbClr val="000000"/>
                </a:solidFill>
                <a:latin typeface="Arial"/>
              </a:rPr>
              <a:t>Grove education </a:t>
            </a:r>
          </a:p>
          <a:p>
            <a:pPr marL="342900" indent="-342900">
              <a:buFontTx/>
              <a:buAutoNum type="arabicPeriod"/>
            </a:pPr>
            <a:r>
              <a:rPr lang="en-GB" dirty="0">
                <a:solidFill>
                  <a:srgbClr val="000000"/>
                </a:solidFill>
                <a:latin typeface="Arial"/>
              </a:rPr>
              <a:t>Foundation for Educational Leadership (2018) </a:t>
            </a:r>
            <a:r>
              <a:rPr lang="en-GB" u="sng" dirty="0">
                <a:solidFill>
                  <a:srgbClr val="000000"/>
                </a:solidFill>
                <a:latin typeface="Arial"/>
              </a:rPr>
              <a:t>Ethos Enhancing Outcomes: Exploring 17 Governance Leadership Issues </a:t>
            </a:r>
          </a:p>
        </p:txBody>
      </p:sp>
      <p:grpSp>
        <p:nvGrpSpPr>
          <p:cNvPr id="11" name="Group 10"/>
          <p:cNvGrpSpPr/>
          <p:nvPr/>
        </p:nvGrpSpPr>
        <p:grpSpPr>
          <a:xfrm>
            <a:off x="7884368" y="-483"/>
            <a:ext cx="936104" cy="4912619"/>
            <a:chOff x="7884368" y="-482"/>
            <a:chExt cx="936104" cy="4437594"/>
          </a:xfrm>
        </p:grpSpPr>
        <p:cxnSp>
          <p:nvCxnSpPr>
            <p:cNvPr id="6" name="Straight Connector 5"/>
            <p:cNvCxnSpPr/>
            <p:nvPr/>
          </p:nvCxnSpPr>
          <p:spPr>
            <a:xfrm>
              <a:off x="7884368" y="-482"/>
              <a:ext cx="36004" cy="4437594"/>
            </a:xfrm>
            <a:prstGeom prst="line">
              <a:avLst/>
            </a:prstGeom>
            <a:ln w="762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8028384" y="0"/>
              <a:ext cx="792088" cy="4437112"/>
            </a:xfrm>
            <a:prstGeom prst="rect">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lin ang="5400000" scaled="1"/>
              <a:tileRect/>
            </a:gra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a:solidFill>
                  <a:schemeClr val="bg1"/>
                </a:solidFill>
              </a:endParaRPr>
            </a:p>
          </p:txBody>
        </p:sp>
      </p:gr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84368" y="5083554"/>
            <a:ext cx="911853" cy="1657814"/>
          </a:xfrm>
          <a:prstGeom prst="rect">
            <a:avLst/>
          </a:prstGeom>
          <a:solidFill>
            <a:schemeClr val="bg1">
              <a:lumMod val="75000"/>
            </a:schemeClr>
          </a:solidFill>
        </p:spPr>
      </p:pic>
      <p:sp>
        <p:nvSpPr>
          <p:cNvPr id="12" name="TextBox 11"/>
          <p:cNvSpPr txBox="1"/>
          <p:nvPr/>
        </p:nvSpPr>
        <p:spPr>
          <a:xfrm>
            <a:off x="222047" y="6381328"/>
            <a:ext cx="1126270" cy="369332"/>
          </a:xfrm>
          <a:prstGeom prst="rect">
            <a:avLst/>
          </a:prstGeom>
          <a:noFill/>
        </p:spPr>
        <p:txBody>
          <a:bodyPr wrap="none" rtlCol="0">
            <a:spAutoFit/>
          </a:bodyPr>
          <a:lstStyle/>
          <a:p>
            <a:r>
              <a:rPr lang="en-GB" b="1" dirty="0">
                <a:solidFill>
                  <a:schemeClr val="bg1">
                    <a:lumMod val="50000"/>
                  </a:schemeClr>
                </a:solidFill>
              </a:rPr>
              <a:t>May 2019</a:t>
            </a:r>
          </a:p>
        </p:txBody>
      </p:sp>
    </p:spTree>
    <p:extLst>
      <p:ext uri="{BB962C8B-B14F-4D97-AF65-F5344CB8AC3E}">
        <p14:creationId xmlns:p14="http://schemas.microsoft.com/office/powerpoint/2010/main" val="14678503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320040"/>
            <a:ext cx="7239000" cy="1143000"/>
          </a:xfrm>
          <a:prstGeom prst="rect">
            <a:avLst/>
          </a:prstGeom>
        </p:spPr>
        <p:txBody>
          <a:bodyPr vert="horz" lIns="45720" tIns="0" rIns="45720" bIns="0" anchor="b" anchorCtr="0">
            <a:normAutofit fontScale="97500"/>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marL="0" marR="0" lvl="0" indent="0" defTabSz="914400" rtl="0" eaLnBrk="1" fontAlgn="auto" latinLnBrk="0" hangingPunct="1">
              <a:lnSpc>
                <a:spcPct val="100000"/>
              </a:lnSpc>
              <a:spcBef>
                <a:spcPct val="0"/>
              </a:spcBef>
              <a:spcAft>
                <a:spcPts val="0"/>
              </a:spcAft>
              <a:buClrTx/>
              <a:buSzTx/>
              <a:buFontTx/>
              <a:buNone/>
              <a:tabLst/>
              <a:defRPr/>
            </a:pPr>
            <a:r>
              <a:rPr lang="en-GB" dirty="0">
                <a:ln w="500">
                  <a:solidFill>
                    <a:srgbClr val="FFFFFF">
                      <a:shade val="20000"/>
                      <a:satMod val="120000"/>
                    </a:srgbClr>
                  </a:solidFill>
                </a:ln>
                <a:solidFill>
                  <a:sysClr val="windowText" lastClr="000000"/>
                </a:solidFill>
                <a:latin typeface="Arial"/>
              </a:rPr>
              <a:t>The SIAMS process</a:t>
            </a:r>
            <a:br>
              <a:rPr kumimoji="0" lang="en-GB" sz="3800" b="1" i="0" u="none" strike="noStrike" kern="1200" cap="all" spc="0" normalizeH="0" baseline="0" noProof="0" dirty="0">
                <a:ln w="500">
                  <a:solidFill>
                    <a:srgbClr val="FFFFFF">
                      <a:shade val="20000"/>
                      <a:satMod val="120000"/>
                    </a:srgbClr>
                  </a:solidFill>
                </a:ln>
                <a:solidFill>
                  <a:sysClr val="windowText" lastClr="000000"/>
                </a:solidFill>
                <a:effectLst/>
                <a:uLnTx/>
                <a:uFillTx/>
                <a:latin typeface="Arial"/>
                <a:ea typeface="+mj-ea"/>
                <a:cs typeface="+mj-cs"/>
              </a:rPr>
            </a:br>
            <a:endParaRPr kumimoji="0" lang="en-GB" sz="3800" b="1" i="0" u="none" strike="noStrike" kern="1200" cap="all" spc="0" normalizeH="0" baseline="0" noProof="0" dirty="0">
              <a:ln w="500">
                <a:solidFill>
                  <a:srgbClr val="FFFFFF">
                    <a:shade val="20000"/>
                    <a:satMod val="120000"/>
                  </a:srgbClr>
                </a:solidFill>
              </a:ln>
              <a:solidFill>
                <a:sysClr val="windowText" lastClr="000000"/>
              </a:solidFill>
              <a:effectLst/>
              <a:uLnTx/>
              <a:uFillTx/>
              <a:latin typeface="Arial"/>
              <a:ea typeface="+mj-ea"/>
              <a:cs typeface="+mj-cs"/>
            </a:endParaRPr>
          </a:p>
        </p:txBody>
      </p:sp>
      <p:sp>
        <p:nvSpPr>
          <p:cNvPr id="5" name="TextBox 4"/>
          <p:cNvSpPr txBox="1"/>
          <p:nvPr/>
        </p:nvSpPr>
        <p:spPr>
          <a:xfrm>
            <a:off x="395536" y="1772816"/>
            <a:ext cx="7056784" cy="3816429"/>
          </a:xfrm>
          <a:prstGeom prst="rect">
            <a:avLst/>
          </a:prstGeom>
          <a:noFill/>
        </p:spPr>
        <p:txBody>
          <a:bodyPr wrap="square" rtlCol="0">
            <a:spAutoFit/>
          </a:bodyPr>
          <a:lstStyle/>
          <a:p>
            <a:r>
              <a:rPr lang="en-GB" sz="2800" dirty="0">
                <a:solidFill>
                  <a:schemeClr val="accent2"/>
                </a:solidFill>
                <a:cs typeface="Arial" pitchFamily="34" charset="0"/>
              </a:rPr>
              <a:t>Confirming  </a:t>
            </a:r>
            <a:r>
              <a:rPr lang="en-GB" sz="2800" dirty="0">
                <a:cs typeface="Arial" pitchFamily="34" charset="0"/>
              </a:rPr>
              <a:t>- Inspector judges the accuracy of the school’s self assessment</a:t>
            </a:r>
          </a:p>
          <a:p>
            <a:r>
              <a:rPr lang="en-GB" sz="2800" dirty="0">
                <a:cs typeface="Arial" pitchFamily="34" charset="0"/>
              </a:rPr>
              <a:t> </a:t>
            </a:r>
          </a:p>
          <a:p>
            <a:r>
              <a:rPr lang="en-GB" sz="2800" dirty="0">
                <a:solidFill>
                  <a:schemeClr val="accent2"/>
                </a:solidFill>
                <a:cs typeface="Arial" pitchFamily="34" charset="0"/>
              </a:rPr>
              <a:t>Collaborative</a:t>
            </a:r>
            <a:r>
              <a:rPr lang="en-GB" sz="2800" dirty="0">
                <a:solidFill>
                  <a:srgbClr val="00B050"/>
                </a:solidFill>
                <a:cs typeface="Arial" pitchFamily="34" charset="0"/>
              </a:rPr>
              <a:t> </a:t>
            </a:r>
            <a:r>
              <a:rPr lang="en-GB" sz="2800" dirty="0">
                <a:cs typeface="Arial" pitchFamily="34" charset="0"/>
              </a:rPr>
              <a:t>– a 2 way conversation between the school and the inspector </a:t>
            </a:r>
          </a:p>
          <a:p>
            <a:r>
              <a:rPr lang="en-GB" sz="2800" dirty="0">
                <a:cs typeface="Arial" pitchFamily="34" charset="0"/>
              </a:rPr>
              <a:t> </a:t>
            </a:r>
          </a:p>
          <a:p>
            <a:r>
              <a:rPr lang="en-GB" sz="2800" dirty="0">
                <a:solidFill>
                  <a:schemeClr val="accent2"/>
                </a:solidFill>
                <a:cs typeface="Arial" pitchFamily="34" charset="0"/>
              </a:rPr>
              <a:t>Communicating</a:t>
            </a:r>
            <a:r>
              <a:rPr lang="en-GB" sz="2800" dirty="0">
                <a:solidFill>
                  <a:srgbClr val="00B050"/>
                </a:solidFill>
                <a:cs typeface="Arial" pitchFamily="34" charset="0"/>
              </a:rPr>
              <a:t>–</a:t>
            </a:r>
            <a:r>
              <a:rPr lang="en-GB" sz="2800" dirty="0">
                <a:cs typeface="Arial" pitchFamily="34" charset="0"/>
              </a:rPr>
              <a:t>  pre-inspection plan (PIP) and on-going conversation during the inspection</a:t>
            </a:r>
          </a:p>
          <a:p>
            <a:endParaRPr lang="en-GB" dirty="0">
              <a:solidFill>
                <a:srgbClr val="000000"/>
              </a:solidFill>
              <a:latin typeface="Arial"/>
            </a:endParaRPr>
          </a:p>
        </p:txBody>
      </p:sp>
      <p:grpSp>
        <p:nvGrpSpPr>
          <p:cNvPr id="11" name="Group 10"/>
          <p:cNvGrpSpPr/>
          <p:nvPr/>
        </p:nvGrpSpPr>
        <p:grpSpPr>
          <a:xfrm>
            <a:off x="7884368" y="-483"/>
            <a:ext cx="936104" cy="4912619"/>
            <a:chOff x="7884368" y="-482"/>
            <a:chExt cx="936104" cy="4437594"/>
          </a:xfrm>
        </p:grpSpPr>
        <p:cxnSp>
          <p:nvCxnSpPr>
            <p:cNvPr id="6" name="Straight Connector 5"/>
            <p:cNvCxnSpPr/>
            <p:nvPr/>
          </p:nvCxnSpPr>
          <p:spPr>
            <a:xfrm>
              <a:off x="7884368" y="-482"/>
              <a:ext cx="36004" cy="4437594"/>
            </a:xfrm>
            <a:prstGeom prst="line">
              <a:avLst/>
            </a:prstGeom>
            <a:ln w="762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8028384" y="0"/>
              <a:ext cx="792088" cy="4437112"/>
            </a:xfrm>
            <a:prstGeom prst="rect">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lin ang="5400000" scaled="1"/>
              <a:tileRect/>
            </a:gra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a:solidFill>
                  <a:schemeClr val="bg1"/>
                </a:solidFill>
              </a:endParaRPr>
            </a:p>
          </p:txBody>
        </p:sp>
      </p:gr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84368" y="5083554"/>
            <a:ext cx="911853" cy="1657814"/>
          </a:xfrm>
          <a:prstGeom prst="rect">
            <a:avLst/>
          </a:prstGeom>
          <a:solidFill>
            <a:schemeClr val="bg1">
              <a:lumMod val="75000"/>
            </a:schemeClr>
          </a:solidFill>
        </p:spPr>
      </p:pic>
      <p:sp>
        <p:nvSpPr>
          <p:cNvPr id="12" name="TextBox 11"/>
          <p:cNvSpPr txBox="1"/>
          <p:nvPr/>
        </p:nvSpPr>
        <p:spPr>
          <a:xfrm>
            <a:off x="222047" y="6381328"/>
            <a:ext cx="1071127" cy="369332"/>
          </a:xfrm>
          <a:prstGeom prst="rect">
            <a:avLst/>
          </a:prstGeom>
          <a:noFill/>
        </p:spPr>
        <p:txBody>
          <a:bodyPr wrap="none" rtlCol="0">
            <a:spAutoFit/>
          </a:bodyPr>
          <a:lstStyle/>
          <a:p>
            <a:r>
              <a:rPr lang="en-GB" b="1" dirty="0">
                <a:solidFill>
                  <a:schemeClr val="bg1">
                    <a:lumMod val="50000"/>
                  </a:schemeClr>
                </a:solidFill>
              </a:rPr>
              <a:t>July 2019</a:t>
            </a:r>
          </a:p>
        </p:txBody>
      </p:sp>
    </p:spTree>
    <p:extLst>
      <p:ext uri="{BB962C8B-B14F-4D97-AF65-F5344CB8AC3E}">
        <p14:creationId xmlns:p14="http://schemas.microsoft.com/office/powerpoint/2010/main" val="14678503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320040"/>
            <a:ext cx="7239000" cy="1143000"/>
          </a:xfrm>
          <a:prstGeom prst="rect">
            <a:avLst/>
          </a:prstGeom>
        </p:spPr>
        <p:txBody>
          <a:bodyPr vert="horz" lIns="45720" tIns="0" rIns="45720" bIns="0" anchor="b" anchorCtr="0">
            <a:normAutofit fontScale="97500"/>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marL="0" marR="0" lvl="0" indent="0" defTabSz="914400" rtl="0" eaLnBrk="1" fontAlgn="auto" latinLnBrk="0" hangingPunct="1">
              <a:lnSpc>
                <a:spcPct val="100000"/>
              </a:lnSpc>
              <a:spcBef>
                <a:spcPct val="0"/>
              </a:spcBef>
              <a:spcAft>
                <a:spcPts val="0"/>
              </a:spcAft>
              <a:buClrTx/>
              <a:buSzTx/>
              <a:buFontTx/>
              <a:buNone/>
              <a:tabLst/>
              <a:defRPr/>
            </a:pPr>
            <a:r>
              <a:rPr lang="en-GB" dirty="0">
                <a:ln w="500">
                  <a:solidFill>
                    <a:srgbClr val="FFFFFF">
                      <a:shade val="20000"/>
                      <a:satMod val="120000"/>
                    </a:srgbClr>
                  </a:solidFill>
                </a:ln>
                <a:solidFill>
                  <a:sysClr val="windowText" lastClr="000000"/>
                </a:solidFill>
                <a:latin typeface="Arial"/>
              </a:rPr>
              <a:t>SIAMS scheduling</a:t>
            </a:r>
            <a:br>
              <a:rPr kumimoji="0" lang="en-GB" sz="3800" b="1" i="0" u="none" strike="noStrike" kern="1200" cap="all" spc="0" normalizeH="0" baseline="0" noProof="0" dirty="0">
                <a:ln w="500">
                  <a:solidFill>
                    <a:srgbClr val="FFFFFF">
                      <a:shade val="20000"/>
                      <a:satMod val="120000"/>
                    </a:srgbClr>
                  </a:solidFill>
                </a:ln>
                <a:solidFill>
                  <a:sysClr val="windowText" lastClr="000000"/>
                </a:solidFill>
                <a:effectLst/>
                <a:uLnTx/>
                <a:uFillTx/>
                <a:latin typeface="Arial"/>
                <a:ea typeface="+mj-ea"/>
                <a:cs typeface="+mj-cs"/>
              </a:rPr>
            </a:br>
            <a:endParaRPr kumimoji="0" lang="en-GB" sz="3800" b="1" i="0" u="none" strike="noStrike" kern="1200" cap="all" spc="0" normalizeH="0" baseline="0" noProof="0" dirty="0">
              <a:ln w="500">
                <a:solidFill>
                  <a:srgbClr val="FFFFFF">
                    <a:shade val="20000"/>
                    <a:satMod val="120000"/>
                  </a:srgbClr>
                </a:solidFill>
              </a:ln>
              <a:solidFill>
                <a:sysClr val="windowText" lastClr="000000"/>
              </a:solidFill>
              <a:effectLst/>
              <a:uLnTx/>
              <a:uFillTx/>
              <a:latin typeface="Arial"/>
              <a:ea typeface="+mj-ea"/>
              <a:cs typeface="+mj-cs"/>
            </a:endParaRPr>
          </a:p>
        </p:txBody>
      </p:sp>
      <p:sp>
        <p:nvSpPr>
          <p:cNvPr id="5" name="TextBox 4"/>
          <p:cNvSpPr txBox="1"/>
          <p:nvPr/>
        </p:nvSpPr>
        <p:spPr>
          <a:xfrm>
            <a:off x="527836" y="1268760"/>
            <a:ext cx="6852476" cy="3748719"/>
          </a:xfrm>
          <a:prstGeom prst="rect">
            <a:avLst/>
          </a:prstGeom>
          <a:noFill/>
        </p:spPr>
        <p:txBody>
          <a:bodyPr wrap="square" rtlCol="0">
            <a:spAutoFit/>
          </a:bodyPr>
          <a:lstStyle/>
          <a:p>
            <a:pPr>
              <a:lnSpc>
                <a:spcPct val="90000"/>
              </a:lnSpc>
            </a:pPr>
            <a:r>
              <a:rPr lang="en-GB" altLang="en-US" sz="2400" dirty="0"/>
              <a:t>Schools previously graded:  </a:t>
            </a:r>
          </a:p>
          <a:p>
            <a:pPr marL="342900" indent="-342900">
              <a:lnSpc>
                <a:spcPct val="90000"/>
              </a:lnSpc>
              <a:buFont typeface="Arial" panose="020B0604020202020204" pitchFamily="34" charset="0"/>
              <a:buChar char="•"/>
            </a:pPr>
            <a:r>
              <a:rPr lang="en-GB" altLang="en-US" sz="2400" dirty="0"/>
              <a:t>Good/Outstanding  - in the 5th year</a:t>
            </a:r>
          </a:p>
          <a:p>
            <a:pPr marL="342900" indent="-342900">
              <a:lnSpc>
                <a:spcPct val="90000"/>
              </a:lnSpc>
              <a:buFont typeface="Arial" panose="020B0604020202020204" pitchFamily="34" charset="0"/>
              <a:buChar char="•"/>
            </a:pPr>
            <a:r>
              <a:rPr lang="en-GB" altLang="en-US" sz="2400" dirty="0"/>
              <a:t>Satisfactory or inadequate  any time after 3 years</a:t>
            </a:r>
          </a:p>
          <a:p>
            <a:pPr>
              <a:lnSpc>
                <a:spcPct val="90000"/>
              </a:lnSpc>
            </a:pPr>
            <a:endParaRPr lang="en-GB" altLang="en-US" sz="2400" dirty="0"/>
          </a:p>
          <a:p>
            <a:pPr>
              <a:lnSpc>
                <a:spcPct val="90000"/>
              </a:lnSpc>
            </a:pPr>
            <a:r>
              <a:rPr lang="en-GB" altLang="en-US" sz="2400" dirty="0"/>
              <a:t>Provision for initiating the inspection earlier where there are concerns</a:t>
            </a:r>
          </a:p>
          <a:p>
            <a:pPr>
              <a:lnSpc>
                <a:spcPct val="90000"/>
              </a:lnSpc>
            </a:pPr>
            <a:endParaRPr lang="en-GB" altLang="en-US" sz="2400" dirty="0"/>
          </a:p>
          <a:p>
            <a:pPr>
              <a:lnSpc>
                <a:spcPct val="90000"/>
              </a:lnSpc>
            </a:pPr>
            <a:r>
              <a:rPr lang="en-GB" altLang="en-US" sz="2400" dirty="0"/>
              <a:t>Avoid:</a:t>
            </a:r>
          </a:p>
          <a:p>
            <a:pPr marL="342900" indent="-342900">
              <a:lnSpc>
                <a:spcPct val="90000"/>
              </a:lnSpc>
              <a:buFont typeface="Arial" panose="020B0604020202020204" pitchFamily="34" charset="0"/>
              <a:buChar char="•"/>
            </a:pPr>
            <a:r>
              <a:rPr lang="en-GB" altLang="en-US" sz="2400" dirty="0"/>
              <a:t>start and end of terms</a:t>
            </a:r>
          </a:p>
          <a:p>
            <a:pPr marL="342900" indent="-342900">
              <a:lnSpc>
                <a:spcPct val="90000"/>
              </a:lnSpc>
              <a:buFont typeface="Arial" panose="020B0604020202020204" pitchFamily="34" charset="0"/>
              <a:buChar char="•"/>
            </a:pPr>
            <a:r>
              <a:rPr lang="en-GB" altLang="en-US" sz="2400" dirty="0"/>
              <a:t>new / retiring heads</a:t>
            </a:r>
          </a:p>
          <a:p>
            <a:pPr marL="342900" indent="-342900">
              <a:lnSpc>
                <a:spcPct val="90000"/>
              </a:lnSpc>
              <a:buFont typeface="Arial" panose="020B0604020202020204" pitchFamily="34" charset="0"/>
              <a:buChar char="•"/>
            </a:pPr>
            <a:r>
              <a:rPr lang="en-GB" altLang="en-US" sz="2400" dirty="0"/>
              <a:t>when school on residential</a:t>
            </a:r>
          </a:p>
        </p:txBody>
      </p:sp>
      <p:grpSp>
        <p:nvGrpSpPr>
          <p:cNvPr id="3" name="Group 2"/>
          <p:cNvGrpSpPr/>
          <p:nvPr/>
        </p:nvGrpSpPr>
        <p:grpSpPr>
          <a:xfrm>
            <a:off x="8028384" y="-483"/>
            <a:ext cx="936104" cy="6741851"/>
            <a:chOff x="7884368" y="-483"/>
            <a:chExt cx="936104" cy="6741851"/>
          </a:xfrm>
        </p:grpSpPr>
        <p:grpSp>
          <p:nvGrpSpPr>
            <p:cNvPr id="11" name="Group 10"/>
            <p:cNvGrpSpPr/>
            <p:nvPr/>
          </p:nvGrpSpPr>
          <p:grpSpPr>
            <a:xfrm>
              <a:off x="7884368" y="-483"/>
              <a:ext cx="936104" cy="4912619"/>
              <a:chOff x="7884368" y="-482"/>
              <a:chExt cx="936104" cy="4437594"/>
            </a:xfrm>
          </p:grpSpPr>
          <p:cxnSp>
            <p:nvCxnSpPr>
              <p:cNvPr id="6" name="Straight Connector 5"/>
              <p:cNvCxnSpPr/>
              <p:nvPr/>
            </p:nvCxnSpPr>
            <p:spPr>
              <a:xfrm>
                <a:off x="7884368" y="-482"/>
                <a:ext cx="36004" cy="4437594"/>
              </a:xfrm>
              <a:prstGeom prst="line">
                <a:avLst/>
              </a:prstGeom>
              <a:ln w="762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8028384" y="0"/>
                <a:ext cx="792088" cy="4437112"/>
              </a:xfrm>
              <a:prstGeom prst="rect">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lin ang="5400000" scaled="1"/>
                <a:tileRect/>
              </a:gra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a:solidFill>
                    <a:schemeClr val="bg1"/>
                  </a:solidFill>
                </a:endParaRPr>
              </a:p>
            </p:txBody>
          </p:sp>
        </p:gr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84368" y="5083554"/>
              <a:ext cx="911853" cy="1657814"/>
            </a:xfrm>
            <a:prstGeom prst="rect">
              <a:avLst/>
            </a:prstGeom>
            <a:solidFill>
              <a:schemeClr val="bg1">
                <a:lumMod val="75000"/>
              </a:schemeClr>
            </a:solidFill>
          </p:spPr>
        </p:pic>
      </p:gr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86199" y="3434358"/>
            <a:ext cx="3810001" cy="2595563"/>
          </a:xfrm>
          <a:prstGeom prst="rect">
            <a:avLst/>
          </a:prstGeom>
        </p:spPr>
      </p:pic>
      <p:sp>
        <p:nvSpPr>
          <p:cNvPr id="10" name="TextBox 9"/>
          <p:cNvSpPr txBox="1"/>
          <p:nvPr/>
        </p:nvSpPr>
        <p:spPr>
          <a:xfrm>
            <a:off x="222047" y="6381328"/>
            <a:ext cx="1071127" cy="369332"/>
          </a:xfrm>
          <a:prstGeom prst="rect">
            <a:avLst/>
          </a:prstGeom>
          <a:noFill/>
        </p:spPr>
        <p:txBody>
          <a:bodyPr wrap="none" rtlCol="0">
            <a:spAutoFit/>
          </a:bodyPr>
          <a:lstStyle/>
          <a:p>
            <a:r>
              <a:rPr lang="en-GB" b="1" dirty="0">
                <a:solidFill>
                  <a:schemeClr val="bg1">
                    <a:lumMod val="50000"/>
                  </a:schemeClr>
                </a:solidFill>
              </a:rPr>
              <a:t>July 2019</a:t>
            </a:r>
          </a:p>
        </p:txBody>
      </p:sp>
    </p:spTree>
    <p:extLst>
      <p:ext uri="{BB962C8B-B14F-4D97-AF65-F5344CB8AC3E}">
        <p14:creationId xmlns:p14="http://schemas.microsoft.com/office/powerpoint/2010/main" val="41779888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320040"/>
            <a:ext cx="7239000" cy="1143000"/>
          </a:xfrm>
          <a:prstGeom prst="rect">
            <a:avLst/>
          </a:prstGeom>
        </p:spPr>
        <p:txBody>
          <a:bodyPr vert="horz" lIns="45720" tIns="0" rIns="45720" bIns="0" anchor="b" anchorCtr="0">
            <a:normAutofit fontScale="82500" lnSpcReduction="20000"/>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GB" sz="3800" b="1" i="0" u="none" strike="noStrike" kern="1200" cap="all" spc="0" normalizeH="0" baseline="0" noProof="0" dirty="0">
                <a:ln w="500">
                  <a:solidFill>
                    <a:srgbClr val="FFFFFF">
                      <a:shade val="20000"/>
                      <a:satMod val="120000"/>
                    </a:srgbClr>
                  </a:solidFill>
                </a:ln>
                <a:solidFill>
                  <a:sysClr val="windowText" lastClr="000000"/>
                </a:solidFill>
                <a:effectLst/>
                <a:uLnTx/>
                <a:uFillTx/>
                <a:latin typeface="Arial"/>
                <a:ea typeface="+mj-ea"/>
                <a:cs typeface="+mj-cs"/>
              </a:rPr>
              <a:t>Timetable</a:t>
            </a:r>
            <a:r>
              <a:rPr kumimoji="0" lang="en-GB" sz="3800" b="1" i="0" u="none" strike="noStrike" kern="1200" cap="all" spc="0" normalizeH="0" noProof="0" dirty="0">
                <a:ln w="500">
                  <a:solidFill>
                    <a:srgbClr val="FFFFFF">
                      <a:shade val="20000"/>
                      <a:satMod val="120000"/>
                    </a:srgbClr>
                  </a:solidFill>
                </a:ln>
                <a:solidFill>
                  <a:sysClr val="windowText" lastClr="000000"/>
                </a:solidFill>
                <a:effectLst/>
                <a:uLnTx/>
                <a:uFillTx/>
                <a:latin typeface="Arial"/>
                <a:ea typeface="+mj-ea"/>
                <a:cs typeface="+mj-cs"/>
              </a:rPr>
              <a:t> for inspection (usually)</a:t>
            </a:r>
            <a:br>
              <a:rPr kumimoji="0" lang="en-GB" sz="3800" b="1" i="0" u="none" strike="noStrike" kern="1200" cap="all" spc="0" normalizeH="0" baseline="0" noProof="0" dirty="0">
                <a:ln w="500">
                  <a:solidFill>
                    <a:srgbClr val="FFFFFF">
                      <a:shade val="20000"/>
                      <a:satMod val="120000"/>
                    </a:srgbClr>
                  </a:solidFill>
                </a:ln>
                <a:solidFill>
                  <a:sysClr val="windowText" lastClr="000000"/>
                </a:solidFill>
                <a:effectLst/>
                <a:uLnTx/>
                <a:uFillTx/>
                <a:latin typeface="Arial"/>
                <a:ea typeface="+mj-ea"/>
                <a:cs typeface="+mj-cs"/>
              </a:rPr>
            </a:br>
            <a:endParaRPr kumimoji="0" lang="en-GB" sz="3800" b="1" i="0" u="none" strike="noStrike" kern="1200" cap="all" spc="0" normalizeH="0" baseline="0" noProof="0" dirty="0">
              <a:ln w="500">
                <a:solidFill>
                  <a:srgbClr val="FFFFFF">
                    <a:shade val="20000"/>
                    <a:satMod val="120000"/>
                  </a:srgbClr>
                </a:solidFill>
              </a:ln>
              <a:solidFill>
                <a:sysClr val="windowText" lastClr="000000"/>
              </a:solidFill>
              <a:effectLst/>
              <a:uLnTx/>
              <a:uFillTx/>
              <a:latin typeface="Arial"/>
              <a:ea typeface="+mj-ea"/>
              <a:cs typeface="+mj-cs"/>
            </a:endParaRPr>
          </a:p>
        </p:txBody>
      </p:sp>
      <p:sp>
        <p:nvSpPr>
          <p:cNvPr id="5" name="TextBox 4"/>
          <p:cNvSpPr txBox="1"/>
          <p:nvPr/>
        </p:nvSpPr>
        <p:spPr>
          <a:xfrm>
            <a:off x="395536" y="1772816"/>
            <a:ext cx="7056784" cy="3471720"/>
          </a:xfrm>
          <a:prstGeom prst="rect">
            <a:avLst/>
          </a:prstGeom>
          <a:noFill/>
        </p:spPr>
        <p:txBody>
          <a:bodyPr wrap="square" rtlCol="0">
            <a:spAutoFit/>
          </a:bodyPr>
          <a:lstStyle/>
          <a:p>
            <a:pPr marL="182880" indent="-182880">
              <a:lnSpc>
                <a:spcPct val="80000"/>
              </a:lnSpc>
              <a:buFont typeface="Arial" pitchFamily="34" charset="0"/>
              <a:buChar char="•"/>
              <a:defRPr/>
            </a:pPr>
            <a:r>
              <a:rPr lang="en-GB" altLang="en-US" b="1" dirty="0"/>
              <a:t>August			</a:t>
            </a:r>
            <a:r>
              <a:rPr lang="en-GB" altLang="en-US" dirty="0"/>
              <a:t>DS &amp; CEEO agrees scheduled SIAMS          </a:t>
            </a:r>
          </a:p>
          <a:p>
            <a:pPr marL="182880" indent="-182880">
              <a:lnSpc>
                <a:spcPct val="80000"/>
              </a:lnSpc>
              <a:defRPr/>
            </a:pPr>
            <a:endParaRPr lang="en-GB" altLang="en-US" sz="900" dirty="0"/>
          </a:p>
          <a:p>
            <a:pPr marL="182880" indent="-182880">
              <a:lnSpc>
                <a:spcPct val="80000"/>
              </a:lnSpc>
              <a:defRPr/>
            </a:pPr>
            <a:endParaRPr lang="en-GB" altLang="en-US" sz="900" dirty="0"/>
          </a:p>
          <a:p>
            <a:pPr marL="182880" indent="-182880">
              <a:lnSpc>
                <a:spcPct val="80000"/>
              </a:lnSpc>
              <a:buFont typeface="Arial" pitchFamily="34" charset="0"/>
              <a:buChar char="•"/>
              <a:defRPr/>
            </a:pPr>
            <a:r>
              <a:rPr lang="en-GB" altLang="en-US" b="1" dirty="0"/>
              <a:t>2 Weeks before		</a:t>
            </a:r>
            <a:r>
              <a:rPr lang="en-GB" altLang="en-US" dirty="0"/>
              <a:t>DS tells inspector of the school </a:t>
            </a:r>
          </a:p>
          <a:p>
            <a:pPr marL="182880" indent="-182880">
              <a:lnSpc>
                <a:spcPct val="80000"/>
              </a:lnSpc>
              <a:defRPr/>
            </a:pPr>
            <a:endParaRPr lang="en-GB" altLang="en-US" sz="900" dirty="0"/>
          </a:p>
          <a:p>
            <a:pPr marL="182880" indent="-182880">
              <a:lnSpc>
                <a:spcPct val="80000"/>
              </a:lnSpc>
              <a:defRPr/>
            </a:pPr>
            <a:endParaRPr lang="en-GB" altLang="en-US" sz="900" dirty="0"/>
          </a:p>
          <a:p>
            <a:pPr marL="182880" indent="-182880">
              <a:lnSpc>
                <a:spcPct val="80000"/>
              </a:lnSpc>
              <a:buFont typeface="Arial" pitchFamily="34" charset="0"/>
              <a:buChar char="•"/>
              <a:defRPr/>
            </a:pPr>
            <a:r>
              <a:rPr lang="en-GB" altLang="en-US" b="1" dirty="0"/>
              <a:t>1 Week before		</a:t>
            </a:r>
            <a:r>
              <a:rPr lang="en-GB" altLang="en-US" dirty="0"/>
              <a:t>DS contacts Head &amp; fixes dates, </a:t>
            </a:r>
          </a:p>
          <a:p>
            <a:pPr>
              <a:lnSpc>
                <a:spcPct val="80000"/>
              </a:lnSpc>
              <a:defRPr/>
            </a:pPr>
            <a:r>
              <a:rPr lang="en-GB" altLang="en-US" dirty="0"/>
              <a:t>                                                     confirms date to inspector and school</a:t>
            </a:r>
          </a:p>
          <a:p>
            <a:pPr>
              <a:lnSpc>
                <a:spcPct val="80000"/>
              </a:lnSpc>
              <a:defRPr/>
            </a:pPr>
            <a:r>
              <a:rPr lang="en-GB" altLang="en-US" dirty="0"/>
              <a:t>                                                     Inspector contacts school </a:t>
            </a:r>
          </a:p>
          <a:p>
            <a:pPr>
              <a:lnSpc>
                <a:spcPct val="80000"/>
              </a:lnSpc>
              <a:defRPr/>
            </a:pPr>
            <a:r>
              <a:rPr lang="en-GB" altLang="en-US" dirty="0"/>
              <a:t>                                                     school sends documents requested</a:t>
            </a:r>
          </a:p>
          <a:p>
            <a:pPr marL="182880" indent="-182880">
              <a:lnSpc>
                <a:spcPct val="80000"/>
              </a:lnSpc>
              <a:defRPr/>
            </a:pPr>
            <a:endParaRPr lang="en-GB" altLang="en-US" sz="900" dirty="0"/>
          </a:p>
          <a:p>
            <a:pPr marL="182880" indent="-182880">
              <a:lnSpc>
                <a:spcPct val="80000"/>
              </a:lnSpc>
              <a:defRPr/>
            </a:pPr>
            <a:endParaRPr lang="en-GB" altLang="en-US" sz="900" dirty="0"/>
          </a:p>
          <a:p>
            <a:pPr marL="182880" indent="-182880">
              <a:lnSpc>
                <a:spcPct val="80000"/>
              </a:lnSpc>
              <a:buFont typeface="Arial" pitchFamily="34" charset="0"/>
              <a:buChar char="•"/>
              <a:defRPr/>
            </a:pPr>
            <a:r>
              <a:rPr lang="en-GB" altLang="en-US" b="1" dirty="0"/>
              <a:t>Day before</a:t>
            </a:r>
            <a:r>
              <a:rPr lang="en-GB" altLang="en-US" dirty="0"/>
              <a:t> 	                   inspector sends SIAMS PIP to school</a:t>
            </a:r>
          </a:p>
          <a:p>
            <a:pPr marL="182880" indent="-182880">
              <a:lnSpc>
                <a:spcPct val="80000"/>
              </a:lnSpc>
              <a:defRPr/>
            </a:pPr>
            <a:endParaRPr lang="en-GB" altLang="en-US" sz="900" dirty="0"/>
          </a:p>
          <a:p>
            <a:pPr marL="182880" indent="-182880">
              <a:lnSpc>
                <a:spcPct val="80000"/>
              </a:lnSpc>
              <a:defRPr/>
            </a:pPr>
            <a:endParaRPr lang="en-GB" altLang="en-US" sz="900" dirty="0"/>
          </a:p>
          <a:p>
            <a:pPr marL="182880" indent="-182880">
              <a:lnSpc>
                <a:spcPct val="80000"/>
              </a:lnSpc>
              <a:buFont typeface="Arial" pitchFamily="34" charset="0"/>
              <a:buChar char="•"/>
              <a:defRPr/>
            </a:pPr>
            <a:r>
              <a:rPr lang="en-GB" altLang="en-US" b="1" dirty="0"/>
              <a:t>Within 3 weeks 		</a:t>
            </a:r>
            <a:r>
              <a:rPr lang="en-GB" altLang="en-US" dirty="0"/>
              <a:t>draft report to school for checking</a:t>
            </a:r>
          </a:p>
          <a:p>
            <a:pPr marL="182880" indent="-182880">
              <a:lnSpc>
                <a:spcPct val="80000"/>
              </a:lnSpc>
              <a:defRPr/>
            </a:pPr>
            <a:r>
              <a:rPr lang="en-GB" altLang="en-US" b="1" dirty="0"/>
              <a:t>	</a:t>
            </a:r>
            <a:endParaRPr lang="en-GB" altLang="en-US" sz="900" dirty="0"/>
          </a:p>
          <a:p>
            <a:pPr marL="182880" indent="-182880">
              <a:lnSpc>
                <a:spcPct val="80000"/>
              </a:lnSpc>
              <a:buFont typeface="Arial" pitchFamily="34" charset="0"/>
              <a:buChar char="•"/>
              <a:defRPr/>
            </a:pPr>
            <a:r>
              <a:rPr lang="en-GB" altLang="en-US" b="1" dirty="0"/>
              <a:t>Within 48 hours</a:t>
            </a:r>
            <a:r>
              <a:rPr lang="en-GB" altLang="en-US" dirty="0"/>
              <a:t> 		report finalised and published</a:t>
            </a:r>
          </a:p>
          <a:p>
            <a:pPr marL="342900" indent="-342900">
              <a:buFontTx/>
              <a:buAutoNum type="arabicPeriod"/>
            </a:pPr>
            <a:endParaRPr lang="en-GB" dirty="0">
              <a:solidFill>
                <a:srgbClr val="000000"/>
              </a:solidFill>
              <a:latin typeface="Arial"/>
            </a:endParaRPr>
          </a:p>
        </p:txBody>
      </p:sp>
      <p:grpSp>
        <p:nvGrpSpPr>
          <p:cNvPr id="11" name="Group 10"/>
          <p:cNvGrpSpPr/>
          <p:nvPr/>
        </p:nvGrpSpPr>
        <p:grpSpPr>
          <a:xfrm>
            <a:off x="7884368" y="-483"/>
            <a:ext cx="936104" cy="4912619"/>
            <a:chOff x="7884368" y="-482"/>
            <a:chExt cx="936104" cy="4437594"/>
          </a:xfrm>
        </p:grpSpPr>
        <p:cxnSp>
          <p:nvCxnSpPr>
            <p:cNvPr id="6" name="Straight Connector 5"/>
            <p:cNvCxnSpPr/>
            <p:nvPr/>
          </p:nvCxnSpPr>
          <p:spPr>
            <a:xfrm>
              <a:off x="7884368" y="-482"/>
              <a:ext cx="36004" cy="4437594"/>
            </a:xfrm>
            <a:prstGeom prst="line">
              <a:avLst/>
            </a:prstGeom>
            <a:ln w="762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8028384" y="0"/>
              <a:ext cx="792088" cy="4437112"/>
            </a:xfrm>
            <a:prstGeom prst="rect">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lin ang="5400000" scaled="1"/>
              <a:tileRect/>
            </a:gra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a:solidFill>
                  <a:schemeClr val="bg1"/>
                </a:solidFill>
              </a:endParaRPr>
            </a:p>
          </p:txBody>
        </p:sp>
      </p:gr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84368" y="5083554"/>
            <a:ext cx="911853" cy="1657814"/>
          </a:xfrm>
          <a:prstGeom prst="rect">
            <a:avLst/>
          </a:prstGeom>
          <a:solidFill>
            <a:schemeClr val="bg1">
              <a:lumMod val="75000"/>
            </a:schemeClr>
          </a:solidFill>
        </p:spPr>
      </p:pic>
      <p:sp>
        <p:nvSpPr>
          <p:cNvPr id="12" name="TextBox 11"/>
          <p:cNvSpPr txBox="1"/>
          <p:nvPr/>
        </p:nvSpPr>
        <p:spPr>
          <a:xfrm>
            <a:off x="222047" y="6381328"/>
            <a:ext cx="1071127" cy="646331"/>
          </a:xfrm>
          <a:prstGeom prst="rect">
            <a:avLst/>
          </a:prstGeom>
          <a:noFill/>
        </p:spPr>
        <p:txBody>
          <a:bodyPr wrap="none" rtlCol="0">
            <a:spAutoFit/>
          </a:bodyPr>
          <a:lstStyle/>
          <a:p>
            <a:r>
              <a:rPr lang="en-GB" b="1" dirty="0">
                <a:solidFill>
                  <a:schemeClr val="bg1">
                    <a:lumMod val="50000"/>
                  </a:schemeClr>
                </a:solidFill>
              </a:rPr>
              <a:t>July 2019</a:t>
            </a:r>
          </a:p>
          <a:p>
            <a:endParaRPr lang="en-GB" b="1" dirty="0">
              <a:solidFill>
                <a:schemeClr val="bg1">
                  <a:lumMod val="50000"/>
                </a:schemeClr>
              </a:solidFill>
            </a:endParaRPr>
          </a:p>
        </p:txBody>
      </p:sp>
    </p:spTree>
    <p:extLst>
      <p:ext uri="{BB962C8B-B14F-4D97-AF65-F5344CB8AC3E}">
        <p14:creationId xmlns:p14="http://schemas.microsoft.com/office/powerpoint/2010/main" val="14678503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320040"/>
            <a:ext cx="7239000" cy="1143000"/>
          </a:xfrm>
          <a:prstGeom prst="rect">
            <a:avLst/>
          </a:prstGeom>
        </p:spPr>
        <p:txBody>
          <a:bodyPr vert="horz" lIns="45720" tIns="0" rIns="45720" bIns="0" anchor="b" anchorCtr="0">
            <a:normAutofit fontScale="97500"/>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GB" sz="3800" b="1" i="0" u="none" strike="noStrike" kern="1200" cap="all" spc="0" normalizeH="0" baseline="0" noProof="0" dirty="0">
                <a:ln w="500">
                  <a:solidFill>
                    <a:srgbClr val="FFFFFF">
                      <a:shade val="20000"/>
                      <a:satMod val="120000"/>
                    </a:srgbClr>
                  </a:solidFill>
                </a:ln>
                <a:solidFill>
                  <a:sysClr val="windowText" lastClr="000000"/>
                </a:solidFill>
                <a:effectLst/>
                <a:uLnTx/>
                <a:uFillTx/>
                <a:latin typeface="Arial"/>
                <a:ea typeface="+mj-ea"/>
                <a:cs typeface="+mj-cs"/>
              </a:rPr>
              <a:t>Grading</a:t>
            </a:r>
            <a:r>
              <a:rPr kumimoji="0" lang="en-GB" sz="3800" b="1" i="0" u="none" strike="noStrike" kern="1200" cap="all" spc="0" normalizeH="0" noProof="0" dirty="0">
                <a:ln w="500">
                  <a:solidFill>
                    <a:srgbClr val="FFFFFF">
                      <a:shade val="20000"/>
                      <a:satMod val="120000"/>
                    </a:srgbClr>
                  </a:solidFill>
                </a:ln>
                <a:solidFill>
                  <a:sysClr val="windowText" lastClr="000000"/>
                </a:solidFill>
                <a:effectLst/>
                <a:uLnTx/>
                <a:uFillTx/>
                <a:latin typeface="Arial"/>
                <a:ea typeface="+mj-ea"/>
                <a:cs typeface="+mj-cs"/>
              </a:rPr>
              <a:t> Changes</a:t>
            </a:r>
            <a:br>
              <a:rPr kumimoji="0" lang="en-GB" sz="3800" b="1" i="0" u="none" strike="noStrike" kern="1200" cap="all" spc="0" normalizeH="0" baseline="0" noProof="0" dirty="0">
                <a:ln w="500">
                  <a:solidFill>
                    <a:srgbClr val="FFFFFF">
                      <a:shade val="20000"/>
                      <a:satMod val="120000"/>
                    </a:srgbClr>
                  </a:solidFill>
                </a:ln>
                <a:solidFill>
                  <a:sysClr val="windowText" lastClr="000000"/>
                </a:solidFill>
                <a:effectLst/>
                <a:uLnTx/>
                <a:uFillTx/>
                <a:latin typeface="Arial"/>
                <a:ea typeface="+mj-ea"/>
                <a:cs typeface="+mj-cs"/>
              </a:rPr>
            </a:br>
            <a:endParaRPr kumimoji="0" lang="en-GB" sz="3800" b="1" i="0" u="none" strike="noStrike" kern="1200" cap="all" spc="0" normalizeH="0" baseline="0" noProof="0" dirty="0">
              <a:ln w="500">
                <a:solidFill>
                  <a:srgbClr val="FFFFFF">
                    <a:shade val="20000"/>
                    <a:satMod val="120000"/>
                  </a:srgbClr>
                </a:solidFill>
              </a:ln>
              <a:solidFill>
                <a:sysClr val="windowText" lastClr="000000"/>
              </a:solidFill>
              <a:effectLst/>
              <a:uLnTx/>
              <a:uFillTx/>
              <a:latin typeface="Arial"/>
              <a:ea typeface="+mj-ea"/>
              <a:cs typeface="+mj-cs"/>
            </a:endParaRPr>
          </a:p>
        </p:txBody>
      </p:sp>
      <p:grpSp>
        <p:nvGrpSpPr>
          <p:cNvPr id="11" name="Group 10"/>
          <p:cNvGrpSpPr/>
          <p:nvPr/>
        </p:nvGrpSpPr>
        <p:grpSpPr>
          <a:xfrm>
            <a:off x="7884368" y="-483"/>
            <a:ext cx="936104" cy="4912619"/>
            <a:chOff x="7884368" y="-482"/>
            <a:chExt cx="936104" cy="4437594"/>
          </a:xfrm>
        </p:grpSpPr>
        <p:cxnSp>
          <p:nvCxnSpPr>
            <p:cNvPr id="6" name="Straight Connector 5"/>
            <p:cNvCxnSpPr/>
            <p:nvPr/>
          </p:nvCxnSpPr>
          <p:spPr>
            <a:xfrm>
              <a:off x="7884368" y="-482"/>
              <a:ext cx="36004" cy="4437594"/>
            </a:xfrm>
            <a:prstGeom prst="line">
              <a:avLst/>
            </a:prstGeom>
            <a:ln w="762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8028384" y="0"/>
              <a:ext cx="792088" cy="4437112"/>
            </a:xfrm>
            <a:prstGeom prst="rect">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lin ang="5400000" scaled="1"/>
              <a:tileRect/>
            </a:gra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a:solidFill>
                  <a:schemeClr val="bg1"/>
                </a:solidFill>
              </a:endParaRPr>
            </a:p>
          </p:txBody>
        </p:sp>
      </p:gr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84368" y="5083554"/>
            <a:ext cx="911853" cy="1657814"/>
          </a:xfrm>
          <a:prstGeom prst="rect">
            <a:avLst/>
          </a:prstGeom>
          <a:solidFill>
            <a:schemeClr val="bg1">
              <a:lumMod val="75000"/>
            </a:schemeClr>
          </a:solidFill>
        </p:spPr>
      </p:pic>
      <p:sp>
        <p:nvSpPr>
          <p:cNvPr id="12" name="TextBox 11"/>
          <p:cNvSpPr txBox="1"/>
          <p:nvPr/>
        </p:nvSpPr>
        <p:spPr>
          <a:xfrm>
            <a:off x="222047" y="6381327"/>
            <a:ext cx="1397625" cy="369332"/>
          </a:xfrm>
          <a:prstGeom prst="rect">
            <a:avLst/>
          </a:prstGeom>
          <a:noFill/>
        </p:spPr>
        <p:txBody>
          <a:bodyPr wrap="square" rtlCol="0">
            <a:spAutoFit/>
          </a:bodyPr>
          <a:lstStyle/>
          <a:p>
            <a:r>
              <a:rPr lang="en-GB" b="1" dirty="0">
                <a:solidFill>
                  <a:schemeClr val="bg1">
                    <a:lumMod val="50000"/>
                  </a:schemeClr>
                </a:solidFill>
              </a:rPr>
              <a:t>July 2019</a:t>
            </a:r>
          </a:p>
        </p:txBody>
      </p:sp>
      <p:sp>
        <p:nvSpPr>
          <p:cNvPr id="2" name="Title 1">
            <a:extLst>
              <a:ext uri="{FF2B5EF4-FFF2-40B4-BE49-F238E27FC236}">
                <a16:creationId xmlns:a16="http://schemas.microsoft.com/office/drawing/2014/main" id="{F9D10860-027E-4F5F-A988-B000EBCB551A}"/>
              </a:ext>
            </a:extLst>
          </p:cNvPr>
          <p:cNvSpPr>
            <a:spLocks noGrp="1"/>
          </p:cNvSpPr>
          <p:nvPr>
            <p:ph type="title"/>
          </p:nvPr>
        </p:nvSpPr>
        <p:spPr/>
        <p:txBody>
          <a:bodyPr/>
          <a:lstStyle/>
          <a:p>
            <a:endParaRPr lang="en-GB"/>
          </a:p>
        </p:txBody>
      </p:sp>
      <p:sp>
        <p:nvSpPr>
          <p:cNvPr id="3" name="Text Placeholder 2">
            <a:extLst>
              <a:ext uri="{FF2B5EF4-FFF2-40B4-BE49-F238E27FC236}">
                <a16:creationId xmlns:a16="http://schemas.microsoft.com/office/drawing/2014/main" id="{AAD75759-5202-4C99-9714-AD49E784B021}"/>
              </a:ext>
            </a:extLst>
          </p:cNvPr>
          <p:cNvSpPr>
            <a:spLocks noGrp="1"/>
          </p:cNvSpPr>
          <p:nvPr>
            <p:ph type="body" idx="1"/>
          </p:nvPr>
        </p:nvSpPr>
        <p:spPr/>
        <p:txBody>
          <a:bodyPr/>
          <a:lstStyle/>
          <a:p>
            <a:r>
              <a:rPr lang="en-GB" dirty="0"/>
              <a:t>Since September 2018</a:t>
            </a:r>
          </a:p>
        </p:txBody>
      </p:sp>
      <p:sp>
        <p:nvSpPr>
          <p:cNvPr id="7" name="Content Placeholder 6">
            <a:extLst>
              <a:ext uri="{FF2B5EF4-FFF2-40B4-BE49-F238E27FC236}">
                <a16:creationId xmlns:a16="http://schemas.microsoft.com/office/drawing/2014/main" id="{6A398E57-402C-4913-91A0-CDD08B29E94E}"/>
              </a:ext>
            </a:extLst>
          </p:cNvPr>
          <p:cNvSpPr>
            <a:spLocks noGrp="1"/>
          </p:cNvSpPr>
          <p:nvPr>
            <p:ph sz="half" idx="2"/>
          </p:nvPr>
        </p:nvSpPr>
        <p:spPr/>
        <p:txBody>
          <a:bodyPr/>
          <a:lstStyle/>
          <a:p>
            <a:r>
              <a:rPr lang="en-GB" dirty="0">
                <a:solidFill>
                  <a:srgbClr val="000000"/>
                </a:solidFill>
                <a:latin typeface="Arial"/>
              </a:rPr>
              <a:t>Excellent = Exceptional</a:t>
            </a:r>
          </a:p>
          <a:p>
            <a:endParaRPr lang="en-GB" dirty="0">
              <a:solidFill>
                <a:srgbClr val="000000"/>
              </a:solidFill>
              <a:latin typeface="Arial"/>
            </a:endParaRPr>
          </a:p>
          <a:p>
            <a:r>
              <a:rPr lang="en-GB" dirty="0">
                <a:solidFill>
                  <a:srgbClr val="000000"/>
                </a:solidFill>
                <a:latin typeface="Arial"/>
              </a:rPr>
              <a:t>Good = Expected</a:t>
            </a:r>
          </a:p>
          <a:p>
            <a:endParaRPr lang="en-GB" dirty="0">
              <a:solidFill>
                <a:srgbClr val="000000"/>
              </a:solidFill>
              <a:latin typeface="Arial"/>
            </a:endParaRPr>
          </a:p>
          <a:p>
            <a:r>
              <a:rPr lang="en-GB" dirty="0">
                <a:solidFill>
                  <a:srgbClr val="000000"/>
                </a:solidFill>
                <a:latin typeface="Arial"/>
              </a:rPr>
              <a:t>Requires Improvement = not yet good</a:t>
            </a:r>
          </a:p>
          <a:p>
            <a:endParaRPr lang="en-GB" dirty="0">
              <a:solidFill>
                <a:srgbClr val="000000"/>
              </a:solidFill>
              <a:latin typeface="Arial"/>
            </a:endParaRPr>
          </a:p>
          <a:p>
            <a:r>
              <a:rPr lang="en-GB" dirty="0">
                <a:solidFill>
                  <a:srgbClr val="000000"/>
                </a:solidFill>
                <a:latin typeface="Arial"/>
              </a:rPr>
              <a:t>Ineffective as a Church school </a:t>
            </a:r>
          </a:p>
          <a:p>
            <a:endParaRPr lang="en-GB" dirty="0"/>
          </a:p>
        </p:txBody>
      </p:sp>
      <p:sp>
        <p:nvSpPr>
          <p:cNvPr id="10" name="Text Placeholder 9">
            <a:extLst>
              <a:ext uri="{FF2B5EF4-FFF2-40B4-BE49-F238E27FC236}">
                <a16:creationId xmlns:a16="http://schemas.microsoft.com/office/drawing/2014/main" id="{7D54A0AF-DAC9-4CAD-AE24-FE456374F6CD}"/>
              </a:ext>
            </a:extLst>
          </p:cNvPr>
          <p:cNvSpPr>
            <a:spLocks noGrp="1"/>
          </p:cNvSpPr>
          <p:nvPr>
            <p:ph type="body" sz="quarter" idx="3"/>
          </p:nvPr>
        </p:nvSpPr>
        <p:spPr/>
        <p:txBody>
          <a:bodyPr/>
          <a:lstStyle/>
          <a:p>
            <a:r>
              <a:rPr lang="en-GB" dirty="0"/>
              <a:t>Previous grading</a:t>
            </a:r>
          </a:p>
        </p:txBody>
      </p:sp>
      <p:sp>
        <p:nvSpPr>
          <p:cNvPr id="13" name="Content Placeholder 12">
            <a:extLst>
              <a:ext uri="{FF2B5EF4-FFF2-40B4-BE49-F238E27FC236}">
                <a16:creationId xmlns:a16="http://schemas.microsoft.com/office/drawing/2014/main" id="{D188555B-037C-4EF6-8ED0-CEE87AE51ABF}"/>
              </a:ext>
            </a:extLst>
          </p:cNvPr>
          <p:cNvSpPr>
            <a:spLocks noGrp="1"/>
          </p:cNvSpPr>
          <p:nvPr>
            <p:ph sz="quarter" idx="4"/>
          </p:nvPr>
        </p:nvSpPr>
        <p:spPr/>
        <p:txBody>
          <a:bodyPr/>
          <a:lstStyle/>
          <a:p>
            <a:r>
              <a:rPr lang="en-GB" dirty="0"/>
              <a:t>Outstanding</a:t>
            </a:r>
          </a:p>
          <a:p>
            <a:endParaRPr lang="en-GB" dirty="0"/>
          </a:p>
          <a:p>
            <a:r>
              <a:rPr lang="en-GB" dirty="0"/>
              <a:t>Good</a:t>
            </a:r>
          </a:p>
          <a:p>
            <a:endParaRPr lang="en-GB" dirty="0"/>
          </a:p>
          <a:p>
            <a:r>
              <a:rPr lang="en-GB" dirty="0"/>
              <a:t>Satisfactory</a:t>
            </a:r>
          </a:p>
          <a:p>
            <a:endParaRPr lang="en-GB" dirty="0"/>
          </a:p>
          <a:p>
            <a:endParaRPr lang="en-GB" dirty="0"/>
          </a:p>
          <a:p>
            <a:r>
              <a:rPr lang="en-GB" dirty="0"/>
              <a:t>Inadequate</a:t>
            </a:r>
          </a:p>
        </p:txBody>
      </p:sp>
    </p:spTree>
    <p:extLst>
      <p:ext uri="{BB962C8B-B14F-4D97-AF65-F5344CB8AC3E}">
        <p14:creationId xmlns:p14="http://schemas.microsoft.com/office/powerpoint/2010/main" val="18402783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320040"/>
            <a:ext cx="7239000" cy="1143000"/>
          </a:xfrm>
          <a:prstGeom prst="rect">
            <a:avLst/>
          </a:prstGeom>
        </p:spPr>
        <p:txBody>
          <a:bodyPr vert="horz" lIns="45720" tIns="0" rIns="45720" bIns="0" anchor="b" anchorCtr="0">
            <a:normAutofit fontScale="97500"/>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GB" sz="3800" b="1" i="0" u="none" strike="noStrike" kern="1200" cap="all" spc="0" normalizeH="0" baseline="0" noProof="0" dirty="0">
                <a:ln w="500">
                  <a:solidFill>
                    <a:srgbClr val="FFFFFF">
                      <a:shade val="20000"/>
                      <a:satMod val="120000"/>
                    </a:srgbClr>
                  </a:solidFill>
                </a:ln>
                <a:solidFill>
                  <a:sysClr val="windowText" lastClr="000000"/>
                </a:solidFill>
                <a:effectLst/>
                <a:uLnTx/>
                <a:uFillTx/>
                <a:latin typeface="Arial"/>
                <a:ea typeface="+mj-ea"/>
                <a:cs typeface="+mj-cs"/>
              </a:rPr>
              <a:t>Core</a:t>
            </a:r>
            <a:r>
              <a:rPr kumimoji="0" lang="en-GB" sz="3800" b="1" i="0" u="none" strike="noStrike" kern="1200" cap="all" spc="0" normalizeH="0" noProof="0" dirty="0">
                <a:ln w="500">
                  <a:solidFill>
                    <a:srgbClr val="FFFFFF">
                      <a:shade val="20000"/>
                      <a:satMod val="120000"/>
                    </a:srgbClr>
                  </a:solidFill>
                </a:ln>
                <a:solidFill>
                  <a:sysClr val="windowText" lastClr="000000"/>
                </a:solidFill>
                <a:effectLst/>
                <a:uLnTx/>
                <a:uFillTx/>
                <a:latin typeface="Arial"/>
                <a:ea typeface="+mj-ea"/>
                <a:cs typeface="+mj-cs"/>
              </a:rPr>
              <a:t> question</a:t>
            </a:r>
            <a:br>
              <a:rPr kumimoji="0" lang="en-GB" sz="3800" b="1" i="0" u="none" strike="noStrike" kern="1200" cap="all" spc="0" normalizeH="0" baseline="0" noProof="0" dirty="0">
                <a:ln w="500">
                  <a:solidFill>
                    <a:srgbClr val="FFFFFF">
                      <a:shade val="20000"/>
                      <a:satMod val="120000"/>
                    </a:srgbClr>
                  </a:solidFill>
                </a:ln>
                <a:solidFill>
                  <a:sysClr val="windowText" lastClr="000000"/>
                </a:solidFill>
                <a:effectLst/>
                <a:uLnTx/>
                <a:uFillTx/>
                <a:latin typeface="Arial"/>
                <a:ea typeface="+mj-ea"/>
                <a:cs typeface="+mj-cs"/>
              </a:rPr>
            </a:br>
            <a:endParaRPr kumimoji="0" lang="en-GB" sz="3800" b="1" i="0" u="none" strike="noStrike" kern="1200" cap="all" spc="0" normalizeH="0" baseline="0" noProof="0" dirty="0">
              <a:ln w="500">
                <a:solidFill>
                  <a:srgbClr val="FFFFFF">
                    <a:shade val="20000"/>
                    <a:satMod val="120000"/>
                  </a:srgbClr>
                </a:solidFill>
              </a:ln>
              <a:solidFill>
                <a:sysClr val="windowText" lastClr="000000"/>
              </a:solidFill>
              <a:effectLst/>
              <a:uLnTx/>
              <a:uFillTx/>
              <a:latin typeface="Arial"/>
              <a:ea typeface="+mj-ea"/>
              <a:cs typeface="+mj-cs"/>
            </a:endParaRPr>
          </a:p>
        </p:txBody>
      </p:sp>
      <p:sp>
        <p:nvSpPr>
          <p:cNvPr id="5" name="TextBox 4"/>
          <p:cNvSpPr txBox="1"/>
          <p:nvPr/>
        </p:nvSpPr>
        <p:spPr>
          <a:xfrm>
            <a:off x="683568" y="1844824"/>
            <a:ext cx="6950968" cy="2554545"/>
          </a:xfrm>
          <a:prstGeom prst="rect">
            <a:avLst/>
          </a:prstGeom>
          <a:noFill/>
        </p:spPr>
        <p:txBody>
          <a:bodyPr wrap="square" rtlCol="0">
            <a:spAutoFit/>
          </a:bodyPr>
          <a:lstStyle/>
          <a:p>
            <a:pPr algn="ctr"/>
            <a:r>
              <a:rPr lang="en-GB" sz="3200" dirty="0">
                <a:solidFill>
                  <a:srgbClr val="000000"/>
                </a:solidFill>
                <a:latin typeface="Arial"/>
              </a:rPr>
              <a:t>How effective is the school’s distinctive Christian vision, established and promoted by leadership at all levels, in enabling pupils and adults to flourish?</a:t>
            </a:r>
          </a:p>
        </p:txBody>
      </p:sp>
      <p:grpSp>
        <p:nvGrpSpPr>
          <p:cNvPr id="11" name="Group 10"/>
          <p:cNvGrpSpPr/>
          <p:nvPr/>
        </p:nvGrpSpPr>
        <p:grpSpPr>
          <a:xfrm>
            <a:off x="7884368" y="-483"/>
            <a:ext cx="936104" cy="4912619"/>
            <a:chOff x="7884368" y="-482"/>
            <a:chExt cx="936104" cy="4437594"/>
          </a:xfrm>
        </p:grpSpPr>
        <p:cxnSp>
          <p:nvCxnSpPr>
            <p:cNvPr id="6" name="Straight Connector 5"/>
            <p:cNvCxnSpPr/>
            <p:nvPr/>
          </p:nvCxnSpPr>
          <p:spPr>
            <a:xfrm>
              <a:off x="7884368" y="-482"/>
              <a:ext cx="36004" cy="4437594"/>
            </a:xfrm>
            <a:prstGeom prst="line">
              <a:avLst/>
            </a:prstGeom>
            <a:ln w="762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8028384" y="0"/>
              <a:ext cx="792088" cy="4437112"/>
            </a:xfrm>
            <a:prstGeom prst="rect">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lin ang="5400000" scaled="1"/>
              <a:tileRect/>
            </a:gra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a:solidFill>
                  <a:schemeClr val="bg1"/>
                </a:solidFill>
              </a:endParaRPr>
            </a:p>
          </p:txBody>
        </p:sp>
      </p:gr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84368" y="5083554"/>
            <a:ext cx="911853" cy="1657814"/>
          </a:xfrm>
          <a:prstGeom prst="rect">
            <a:avLst/>
          </a:prstGeom>
          <a:solidFill>
            <a:schemeClr val="bg1">
              <a:lumMod val="75000"/>
            </a:schemeClr>
          </a:solidFill>
        </p:spPr>
      </p:pic>
      <p:sp>
        <p:nvSpPr>
          <p:cNvPr id="12" name="TextBox 11"/>
          <p:cNvSpPr txBox="1"/>
          <p:nvPr/>
        </p:nvSpPr>
        <p:spPr>
          <a:xfrm>
            <a:off x="222047" y="6381328"/>
            <a:ext cx="1071127" cy="369332"/>
          </a:xfrm>
          <a:prstGeom prst="rect">
            <a:avLst/>
          </a:prstGeom>
          <a:noFill/>
        </p:spPr>
        <p:txBody>
          <a:bodyPr wrap="none" rtlCol="0">
            <a:spAutoFit/>
          </a:bodyPr>
          <a:lstStyle/>
          <a:p>
            <a:r>
              <a:rPr lang="en-GB" b="1" dirty="0">
                <a:solidFill>
                  <a:schemeClr val="bg1">
                    <a:lumMod val="50000"/>
                  </a:schemeClr>
                </a:solidFill>
              </a:rPr>
              <a:t>July 2019</a:t>
            </a:r>
          </a:p>
        </p:txBody>
      </p:sp>
    </p:spTree>
    <p:extLst>
      <p:ext uri="{BB962C8B-B14F-4D97-AF65-F5344CB8AC3E}">
        <p14:creationId xmlns:p14="http://schemas.microsoft.com/office/powerpoint/2010/main" val="14678503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320040"/>
            <a:ext cx="7239000" cy="1143000"/>
          </a:xfrm>
          <a:prstGeom prst="rect">
            <a:avLst/>
          </a:prstGeom>
        </p:spPr>
        <p:txBody>
          <a:bodyPr vert="horz" lIns="45720" tIns="0" rIns="45720" bIns="0" anchor="b" anchorCtr="0">
            <a:normAutofit fontScale="82500" lnSpcReduction="10000"/>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GB" sz="3800" b="1" i="0" u="none" strike="noStrike" kern="1200" cap="all" spc="0" normalizeH="0" baseline="0" noProof="0" dirty="0">
                <a:ln w="500">
                  <a:solidFill>
                    <a:srgbClr val="FFFFFF">
                      <a:shade val="20000"/>
                      <a:satMod val="120000"/>
                    </a:srgbClr>
                  </a:solidFill>
                </a:ln>
                <a:solidFill>
                  <a:sysClr val="windowText" lastClr="000000"/>
                </a:solidFill>
                <a:effectLst/>
                <a:uLnTx/>
                <a:uFillTx/>
                <a:latin typeface="Arial"/>
                <a:ea typeface="+mj-ea"/>
                <a:cs typeface="+mj-cs"/>
              </a:rPr>
              <a:t>Explored</a:t>
            </a:r>
            <a:r>
              <a:rPr kumimoji="0" lang="en-GB" sz="3800" b="1" i="0" u="none" strike="noStrike" kern="1200" cap="all" spc="0" normalizeH="0" noProof="0" dirty="0">
                <a:ln w="500">
                  <a:solidFill>
                    <a:srgbClr val="FFFFFF">
                      <a:shade val="20000"/>
                      <a:satMod val="120000"/>
                    </a:srgbClr>
                  </a:solidFill>
                </a:ln>
                <a:solidFill>
                  <a:sysClr val="windowText" lastClr="000000"/>
                </a:solidFill>
                <a:effectLst/>
                <a:uLnTx/>
                <a:uFillTx/>
                <a:latin typeface="Arial"/>
                <a:ea typeface="+mj-ea"/>
                <a:cs typeface="+mj-cs"/>
              </a:rPr>
              <a:t> through 7 strands</a:t>
            </a:r>
            <a:br>
              <a:rPr kumimoji="0" lang="en-GB" sz="3800" b="1" i="0" u="none" strike="noStrike" kern="1200" cap="all" spc="0" normalizeH="0" baseline="0" noProof="0" dirty="0">
                <a:ln w="500">
                  <a:solidFill>
                    <a:srgbClr val="FFFFFF">
                      <a:shade val="20000"/>
                      <a:satMod val="120000"/>
                    </a:srgbClr>
                  </a:solidFill>
                </a:ln>
                <a:solidFill>
                  <a:sysClr val="windowText" lastClr="000000"/>
                </a:solidFill>
                <a:effectLst/>
                <a:uLnTx/>
                <a:uFillTx/>
                <a:latin typeface="Arial"/>
                <a:ea typeface="+mj-ea"/>
                <a:cs typeface="+mj-cs"/>
              </a:rPr>
            </a:br>
            <a:endParaRPr kumimoji="0" lang="en-GB" sz="3800" b="1" i="0" u="none" strike="noStrike" kern="1200" cap="all" spc="0" normalizeH="0" baseline="0" noProof="0" dirty="0">
              <a:ln w="500">
                <a:solidFill>
                  <a:srgbClr val="FFFFFF">
                    <a:shade val="20000"/>
                    <a:satMod val="120000"/>
                  </a:srgbClr>
                </a:solidFill>
              </a:ln>
              <a:solidFill>
                <a:sysClr val="windowText" lastClr="000000"/>
              </a:solidFill>
              <a:effectLst/>
              <a:uLnTx/>
              <a:uFillTx/>
              <a:latin typeface="Arial"/>
              <a:ea typeface="+mj-ea"/>
              <a:cs typeface="+mj-cs"/>
            </a:endParaRPr>
          </a:p>
        </p:txBody>
      </p:sp>
      <p:sp>
        <p:nvSpPr>
          <p:cNvPr id="5" name="TextBox 4"/>
          <p:cNvSpPr txBox="1"/>
          <p:nvPr/>
        </p:nvSpPr>
        <p:spPr>
          <a:xfrm>
            <a:off x="395536" y="1772816"/>
            <a:ext cx="7056784" cy="2308324"/>
          </a:xfrm>
          <a:prstGeom prst="rect">
            <a:avLst/>
          </a:prstGeom>
          <a:noFill/>
        </p:spPr>
        <p:txBody>
          <a:bodyPr wrap="square" rtlCol="0">
            <a:spAutoFit/>
          </a:bodyPr>
          <a:lstStyle/>
          <a:p>
            <a:pPr marL="342900" indent="-342900">
              <a:buFontTx/>
              <a:buAutoNum type="arabicPeriod"/>
            </a:pPr>
            <a:r>
              <a:rPr lang="en-GB" dirty="0">
                <a:solidFill>
                  <a:srgbClr val="000000"/>
                </a:solidFill>
                <a:latin typeface="Arial"/>
              </a:rPr>
              <a:t>Vision and Leadership</a:t>
            </a:r>
          </a:p>
          <a:p>
            <a:pPr marL="342900" indent="-342900">
              <a:buFontTx/>
              <a:buAutoNum type="arabicPeriod"/>
            </a:pPr>
            <a:r>
              <a:rPr lang="en-GB" dirty="0">
                <a:solidFill>
                  <a:srgbClr val="000000"/>
                </a:solidFill>
                <a:latin typeface="Arial"/>
              </a:rPr>
              <a:t>Wisdom, Knowledge and Skills</a:t>
            </a:r>
          </a:p>
          <a:p>
            <a:pPr marL="342900" indent="-342900">
              <a:buFontTx/>
              <a:buAutoNum type="arabicPeriod"/>
            </a:pPr>
            <a:r>
              <a:rPr lang="en-GB" dirty="0">
                <a:solidFill>
                  <a:srgbClr val="000000"/>
                </a:solidFill>
                <a:latin typeface="Arial"/>
              </a:rPr>
              <a:t>Character Development: Hope, Aspiration and Courageous Advocacy</a:t>
            </a:r>
          </a:p>
          <a:p>
            <a:pPr marL="342900" indent="-342900">
              <a:buFontTx/>
              <a:buAutoNum type="arabicPeriod"/>
            </a:pPr>
            <a:r>
              <a:rPr lang="en-GB" dirty="0">
                <a:solidFill>
                  <a:srgbClr val="000000"/>
                </a:solidFill>
                <a:latin typeface="Arial"/>
              </a:rPr>
              <a:t>Community and Living Well Together</a:t>
            </a:r>
          </a:p>
          <a:p>
            <a:pPr marL="342900" indent="-342900">
              <a:buFontTx/>
              <a:buAutoNum type="arabicPeriod"/>
            </a:pPr>
            <a:r>
              <a:rPr lang="en-GB" dirty="0">
                <a:solidFill>
                  <a:srgbClr val="000000"/>
                </a:solidFill>
                <a:latin typeface="Arial"/>
              </a:rPr>
              <a:t>Dignity and Respect</a:t>
            </a:r>
          </a:p>
          <a:p>
            <a:pPr marL="342900" indent="-342900">
              <a:buFontTx/>
              <a:buAutoNum type="arabicPeriod"/>
            </a:pPr>
            <a:r>
              <a:rPr lang="en-GB" dirty="0">
                <a:solidFill>
                  <a:srgbClr val="000000"/>
                </a:solidFill>
                <a:latin typeface="Arial"/>
              </a:rPr>
              <a:t>The impact of Collective Worship</a:t>
            </a:r>
          </a:p>
          <a:p>
            <a:pPr marL="342900" indent="-342900">
              <a:buFontTx/>
              <a:buAutoNum type="arabicPeriod"/>
            </a:pPr>
            <a:r>
              <a:rPr lang="en-GB" dirty="0">
                <a:solidFill>
                  <a:srgbClr val="000000"/>
                </a:solidFill>
                <a:latin typeface="Arial"/>
              </a:rPr>
              <a:t>The effectiveness of Religious Education</a:t>
            </a:r>
          </a:p>
        </p:txBody>
      </p:sp>
      <p:grpSp>
        <p:nvGrpSpPr>
          <p:cNvPr id="11" name="Group 10"/>
          <p:cNvGrpSpPr/>
          <p:nvPr/>
        </p:nvGrpSpPr>
        <p:grpSpPr>
          <a:xfrm>
            <a:off x="7884368" y="-483"/>
            <a:ext cx="936104" cy="4912619"/>
            <a:chOff x="7884368" y="-482"/>
            <a:chExt cx="936104" cy="4437594"/>
          </a:xfrm>
        </p:grpSpPr>
        <p:cxnSp>
          <p:nvCxnSpPr>
            <p:cNvPr id="6" name="Straight Connector 5"/>
            <p:cNvCxnSpPr/>
            <p:nvPr/>
          </p:nvCxnSpPr>
          <p:spPr>
            <a:xfrm>
              <a:off x="7884368" y="-482"/>
              <a:ext cx="36004" cy="4437594"/>
            </a:xfrm>
            <a:prstGeom prst="line">
              <a:avLst/>
            </a:prstGeom>
            <a:ln w="762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8028384" y="0"/>
              <a:ext cx="792088" cy="4437112"/>
            </a:xfrm>
            <a:prstGeom prst="rect">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lin ang="5400000" scaled="1"/>
              <a:tileRect/>
            </a:gra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a:solidFill>
                  <a:schemeClr val="bg1"/>
                </a:solidFill>
              </a:endParaRPr>
            </a:p>
          </p:txBody>
        </p:sp>
      </p:gr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84368" y="5083554"/>
            <a:ext cx="911853" cy="1657814"/>
          </a:xfrm>
          <a:prstGeom prst="rect">
            <a:avLst/>
          </a:prstGeom>
          <a:solidFill>
            <a:schemeClr val="bg1">
              <a:lumMod val="75000"/>
            </a:schemeClr>
          </a:solidFill>
        </p:spPr>
      </p:pic>
      <p:sp>
        <p:nvSpPr>
          <p:cNvPr id="12" name="TextBox 11"/>
          <p:cNvSpPr txBox="1"/>
          <p:nvPr/>
        </p:nvSpPr>
        <p:spPr>
          <a:xfrm>
            <a:off x="222047" y="6381328"/>
            <a:ext cx="1071127" cy="369332"/>
          </a:xfrm>
          <a:prstGeom prst="rect">
            <a:avLst/>
          </a:prstGeom>
          <a:noFill/>
        </p:spPr>
        <p:txBody>
          <a:bodyPr wrap="none" rtlCol="0">
            <a:spAutoFit/>
          </a:bodyPr>
          <a:lstStyle/>
          <a:p>
            <a:r>
              <a:rPr lang="en-GB" b="1" dirty="0">
                <a:solidFill>
                  <a:schemeClr val="bg1">
                    <a:lumMod val="50000"/>
                  </a:schemeClr>
                </a:solidFill>
              </a:rPr>
              <a:t>July 2019</a:t>
            </a:r>
          </a:p>
        </p:txBody>
      </p:sp>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05649" y="2606572"/>
            <a:ext cx="2571751" cy="4048125"/>
          </a:xfrm>
          <a:prstGeom prst="rect">
            <a:avLst/>
          </a:prstGeom>
        </p:spPr>
      </p:pic>
    </p:spTree>
    <p:extLst>
      <p:ext uri="{BB962C8B-B14F-4D97-AF65-F5344CB8AC3E}">
        <p14:creationId xmlns:p14="http://schemas.microsoft.com/office/powerpoint/2010/main" val="14678503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320040"/>
            <a:ext cx="7239000" cy="1143000"/>
          </a:xfrm>
          <a:prstGeom prst="rect">
            <a:avLst/>
          </a:prstGeom>
        </p:spPr>
        <p:txBody>
          <a:bodyPr vert="horz" lIns="45720" tIns="0" rIns="45720" bIns="0" anchor="b" anchorCtr="0">
            <a:normAutofit fontScale="97500"/>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GB" sz="3800" b="1" i="0" u="none" strike="noStrike" kern="1200" cap="all" spc="0" normalizeH="0" baseline="0" noProof="0" dirty="0">
                <a:ln w="500">
                  <a:solidFill>
                    <a:srgbClr val="FFFFFF">
                      <a:shade val="20000"/>
                      <a:satMod val="120000"/>
                    </a:srgbClr>
                  </a:solidFill>
                </a:ln>
                <a:solidFill>
                  <a:sysClr val="windowText" lastClr="000000"/>
                </a:solidFill>
                <a:effectLst/>
                <a:uLnTx/>
                <a:uFillTx/>
                <a:latin typeface="Arial"/>
                <a:ea typeface="+mj-ea"/>
                <a:cs typeface="+mj-cs"/>
              </a:rPr>
              <a:t>TASK</a:t>
            </a:r>
            <a:br>
              <a:rPr kumimoji="0" lang="en-GB" sz="3800" b="1" i="0" u="none" strike="noStrike" kern="1200" cap="all" spc="0" normalizeH="0" baseline="0" noProof="0" dirty="0">
                <a:ln w="500">
                  <a:solidFill>
                    <a:srgbClr val="FFFFFF">
                      <a:shade val="20000"/>
                      <a:satMod val="120000"/>
                    </a:srgbClr>
                  </a:solidFill>
                </a:ln>
                <a:solidFill>
                  <a:sysClr val="windowText" lastClr="000000"/>
                </a:solidFill>
                <a:effectLst/>
                <a:uLnTx/>
                <a:uFillTx/>
                <a:latin typeface="Arial"/>
                <a:ea typeface="+mj-ea"/>
                <a:cs typeface="+mj-cs"/>
              </a:rPr>
            </a:br>
            <a:endParaRPr kumimoji="0" lang="en-GB" sz="3800" b="1" i="0" u="none" strike="noStrike" kern="1200" cap="all" spc="0" normalizeH="0" baseline="0" noProof="0" dirty="0">
              <a:ln w="500">
                <a:solidFill>
                  <a:srgbClr val="FFFFFF">
                    <a:shade val="20000"/>
                    <a:satMod val="120000"/>
                  </a:srgbClr>
                </a:solidFill>
              </a:ln>
              <a:solidFill>
                <a:sysClr val="windowText" lastClr="000000"/>
              </a:solidFill>
              <a:effectLst/>
              <a:uLnTx/>
              <a:uFillTx/>
              <a:latin typeface="Arial"/>
              <a:ea typeface="+mj-ea"/>
              <a:cs typeface="+mj-cs"/>
            </a:endParaRPr>
          </a:p>
        </p:txBody>
      </p:sp>
      <p:sp>
        <p:nvSpPr>
          <p:cNvPr id="5" name="TextBox 4"/>
          <p:cNvSpPr txBox="1"/>
          <p:nvPr/>
        </p:nvSpPr>
        <p:spPr>
          <a:xfrm>
            <a:off x="395536" y="1772816"/>
            <a:ext cx="7056784" cy="3416320"/>
          </a:xfrm>
          <a:prstGeom prst="rect">
            <a:avLst/>
          </a:prstGeom>
          <a:noFill/>
        </p:spPr>
        <p:txBody>
          <a:bodyPr wrap="square" rtlCol="0">
            <a:spAutoFit/>
          </a:bodyPr>
          <a:lstStyle/>
          <a:p>
            <a:r>
              <a:rPr lang="en-GB" sz="2400" dirty="0"/>
              <a:t>After looking at the Vision and Leadership evaluation statements: </a:t>
            </a:r>
          </a:p>
          <a:p>
            <a:pPr marL="285750" indent="-285750">
              <a:buFont typeface="Arial" panose="020B0604020202020204" pitchFamily="34" charset="0"/>
              <a:buChar char="•"/>
            </a:pPr>
            <a:r>
              <a:rPr lang="en-GB" sz="2400" dirty="0">
                <a:solidFill>
                  <a:srgbClr val="000000"/>
                </a:solidFill>
                <a:latin typeface="Arial"/>
              </a:rPr>
              <a:t>Read through ‘Your Christian Vision’ handout.</a:t>
            </a:r>
          </a:p>
          <a:p>
            <a:pPr marL="285750" indent="-285750">
              <a:buFont typeface="Arial" panose="020B0604020202020204" pitchFamily="34" charset="0"/>
              <a:buChar char="•"/>
            </a:pPr>
            <a:r>
              <a:rPr lang="en-GB" sz="2400" dirty="0">
                <a:solidFill>
                  <a:srgbClr val="000000"/>
                </a:solidFill>
                <a:latin typeface="Arial"/>
              </a:rPr>
              <a:t>Fill in Mission Statement/Motto (if know it)</a:t>
            </a:r>
          </a:p>
          <a:p>
            <a:pPr marL="285750" indent="-285750">
              <a:buFont typeface="Arial" panose="020B0604020202020204" pitchFamily="34" charset="0"/>
              <a:buChar char="•"/>
            </a:pPr>
            <a:r>
              <a:rPr lang="en-GB" sz="2400" dirty="0">
                <a:solidFill>
                  <a:srgbClr val="000000"/>
                </a:solidFill>
                <a:latin typeface="Arial"/>
              </a:rPr>
              <a:t>Complete other parts as appropriate</a:t>
            </a:r>
          </a:p>
          <a:p>
            <a:pPr marL="285750" indent="-285750">
              <a:buFont typeface="Arial" panose="020B0604020202020204" pitchFamily="34" charset="0"/>
              <a:buChar char="•"/>
            </a:pPr>
            <a:r>
              <a:rPr lang="en-GB" sz="2400" dirty="0">
                <a:solidFill>
                  <a:srgbClr val="000000"/>
                </a:solidFill>
                <a:latin typeface="Arial"/>
              </a:rPr>
              <a:t>Discuss any work recently undertaken on school vision</a:t>
            </a:r>
          </a:p>
          <a:p>
            <a:pPr marL="285750" indent="-285750">
              <a:buFont typeface="Arial" panose="020B0604020202020204" pitchFamily="34" charset="0"/>
              <a:buChar char="•"/>
            </a:pPr>
            <a:r>
              <a:rPr lang="en-GB" sz="2400" dirty="0">
                <a:solidFill>
                  <a:srgbClr val="000000"/>
                </a:solidFill>
                <a:latin typeface="Arial"/>
              </a:rPr>
              <a:t>Discuss relationship between Christian vision and Christian values</a:t>
            </a:r>
          </a:p>
        </p:txBody>
      </p:sp>
      <p:grpSp>
        <p:nvGrpSpPr>
          <p:cNvPr id="11" name="Group 10"/>
          <p:cNvGrpSpPr/>
          <p:nvPr/>
        </p:nvGrpSpPr>
        <p:grpSpPr>
          <a:xfrm>
            <a:off x="7884368" y="-483"/>
            <a:ext cx="936104" cy="4912619"/>
            <a:chOff x="7884368" y="-482"/>
            <a:chExt cx="936104" cy="4437594"/>
          </a:xfrm>
        </p:grpSpPr>
        <p:cxnSp>
          <p:nvCxnSpPr>
            <p:cNvPr id="6" name="Straight Connector 5"/>
            <p:cNvCxnSpPr/>
            <p:nvPr/>
          </p:nvCxnSpPr>
          <p:spPr>
            <a:xfrm>
              <a:off x="7884368" y="-482"/>
              <a:ext cx="36004" cy="4437594"/>
            </a:xfrm>
            <a:prstGeom prst="line">
              <a:avLst/>
            </a:prstGeom>
            <a:ln w="762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8028384" y="0"/>
              <a:ext cx="792088" cy="4437112"/>
            </a:xfrm>
            <a:prstGeom prst="rect">
              <a:avLst/>
            </a:prstGeom>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lin ang="5400000" scaled="1"/>
              <a:tileRect/>
            </a:gra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a:solidFill>
                  <a:schemeClr val="bg1"/>
                </a:solidFill>
              </a:endParaRPr>
            </a:p>
          </p:txBody>
        </p:sp>
      </p:gr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84368" y="5083554"/>
            <a:ext cx="911853" cy="1657814"/>
          </a:xfrm>
          <a:prstGeom prst="rect">
            <a:avLst/>
          </a:prstGeom>
          <a:solidFill>
            <a:schemeClr val="bg1">
              <a:lumMod val="75000"/>
            </a:schemeClr>
          </a:solidFill>
        </p:spPr>
      </p:pic>
      <p:sp>
        <p:nvSpPr>
          <p:cNvPr id="12" name="TextBox 11"/>
          <p:cNvSpPr txBox="1"/>
          <p:nvPr/>
        </p:nvSpPr>
        <p:spPr>
          <a:xfrm>
            <a:off x="222047" y="6381328"/>
            <a:ext cx="1144865" cy="369332"/>
          </a:xfrm>
          <a:prstGeom prst="rect">
            <a:avLst/>
          </a:prstGeom>
          <a:noFill/>
        </p:spPr>
        <p:txBody>
          <a:bodyPr wrap="none" rtlCol="0">
            <a:spAutoFit/>
          </a:bodyPr>
          <a:lstStyle/>
          <a:p>
            <a:r>
              <a:rPr lang="en-GB" b="1" dirty="0">
                <a:solidFill>
                  <a:schemeClr val="bg1">
                    <a:lumMod val="50000"/>
                  </a:schemeClr>
                </a:solidFill>
              </a:rPr>
              <a:t>June 2019</a:t>
            </a:r>
          </a:p>
        </p:txBody>
      </p:sp>
    </p:spTree>
    <p:extLst>
      <p:ext uri="{BB962C8B-B14F-4D97-AF65-F5344CB8AC3E}">
        <p14:creationId xmlns:p14="http://schemas.microsoft.com/office/powerpoint/2010/main" val="14678503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921</TotalTime>
  <Words>2433</Words>
  <Application>Microsoft Office PowerPoint</Application>
  <PresentationFormat>On-screen Show (4:3)</PresentationFormat>
  <Paragraphs>300</Paragraphs>
  <Slides>22</Slides>
  <Notes>22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Calibri</vt:lpstr>
      <vt:lpstr>Office Theme</vt:lpstr>
      <vt:lpstr>A whistle stop tour of  SIAMS 2018 Evaluation Schedule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What is SIAMS looking for? </vt:lpstr>
      <vt:lpstr>PowerPoint Presentation</vt:lpstr>
      <vt:lpstr>PowerPoint Presentation</vt:lpstr>
      <vt:lpstr>PowerPoint Presentation</vt:lpstr>
      <vt:lpstr>PowerPoint Presentation</vt:lpstr>
      <vt:lpstr>PowerPoint Presentation</vt:lpstr>
      <vt:lpstr>PowerPoint Presentation</vt:lpstr>
      <vt:lpstr>Self Evaluation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Governor Training</dc:title>
  <dc:creator>Deborah Smith</dc:creator>
  <cp:lastModifiedBy>Deborah Smith</cp:lastModifiedBy>
  <cp:revision>105</cp:revision>
  <cp:lastPrinted>2018-11-21T17:05:17Z</cp:lastPrinted>
  <dcterms:created xsi:type="dcterms:W3CDTF">2017-10-11T17:48:21Z</dcterms:created>
  <dcterms:modified xsi:type="dcterms:W3CDTF">2019-06-27T10:51:33Z</dcterms:modified>
</cp:coreProperties>
</file>